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870470410e341ff" /><Relationship Type="http://schemas.openxmlformats.org/officeDocument/2006/relationships/extended-properties" Target="/docProps/app.xml" Id="Rf032de6461f54558" /><Relationship Type="http://schemas.openxmlformats.org/officeDocument/2006/relationships/officeDocument" Target="/ppt/presentation.xml" Id="R8f8517fa8a16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367d78c2d4da4"/>
  </p:sldMasterIdLst>
  <p:notesMasterIdLst>
    <p:notesMasterId xmlns:r="http://schemas.openxmlformats.org/officeDocument/2006/relationships" r:id="R8ce64cdbc73642e6"/>
  </p:notesMasterIdLst>
  <p:sldIdLst>
    <p:sldId xmlns:r="http://schemas.openxmlformats.org/officeDocument/2006/relationships" id="256" r:id="R3f1f71b646434764"/>
    <p:sldId xmlns:r="http://schemas.openxmlformats.org/officeDocument/2006/relationships" id="257" r:id="R3c81cf43432e4197"/>
    <p:sldId xmlns:r="http://schemas.openxmlformats.org/officeDocument/2006/relationships" id="258" r:id="Rcba653cb86414279"/>
    <p:sldId xmlns:r="http://schemas.openxmlformats.org/officeDocument/2006/relationships" id="259" r:id="R7cf4ee36d73441b0"/>
    <p:sldId xmlns:r="http://schemas.openxmlformats.org/officeDocument/2006/relationships" id="260" r:id="R816b4b63fb134f05"/>
    <p:sldId xmlns:r="http://schemas.openxmlformats.org/officeDocument/2006/relationships" id="261" r:id="R281107de3da24ffb"/>
    <p:sldId xmlns:r="http://schemas.openxmlformats.org/officeDocument/2006/relationships" id="262" r:id="R99c78ba72ceb40e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5b730248fd34aa3" /><Relationship Type="http://schemas.openxmlformats.org/officeDocument/2006/relationships/slideMaster" Target="/ppt/slideMasters/slideMaster1.xml" Id="Ra77367d78c2d4da4" /><Relationship Type="http://schemas.openxmlformats.org/officeDocument/2006/relationships/notesMaster" Target="/ppt/notesMasters/notesMaster1.xml" Id="R8ce64cdbc73642e6" /><Relationship Type="http://schemas.openxmlformats.org/officeDocument/2006/relationships/presProps" Target="/ppt/presProps.xml" Id="Rae061549c5ef40f2" /><Relationship Type="http://schemas.openxmlformats.org/officeDocument/2006/relationships/tableStyles" Target="/ppt/tableStyles.xml" Id="Rb942edb9cf944e03" /><Relationship Type="http://schemas.openxmlformats.org/officeDocument/2006/relationships/slide" Target="/ppt/slides/slide1.xml" Id="R3f1f71b646434764" /><Relationship Type="http://schemas.openxmlformats.org/officeDocument/2006/relationships/slide" Target="/ppt/slides/slide2.xml" Id="R3c81cf43432e4197" /><Relationship Type="http://schemas.openxmlformats.org/officeDocument/2006/relationships/slide" Target="/ppt/slides/slide3.xml" Id="Rcba653cb86414279" /><Relationship Type="http://schemas.openxmlformats.org/officeDocument/2006/relationships/slide" Target="/ppt/slides/slide4.xml" Id="R7cf4ee36d73441b0" /><Relationship Type="http://schemas.openxmlformats.org/officeDocument/2006/relationships/slide" Target="/ppt/slides/slide5.xml" Id="R816b4b63fb134f05" /><Relationship Type="http://schemas.openxmlformats.org/officeDocument/2006/relationships/slide" Target="/ppt/slides/slide6.xml" Id="R281107de3da24ffb" /><Relationship Type="http://schemas.openxmlformats.org/officeDocument/2006/relationships/slide" Target="/ppt/slides/slide7.xml" Id="R99c78ba72ceb40e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8dc0c91333046d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0d9ddfd9df74ff2" /><Relationship Type="http://schemas.openxmlformats.org/officeDocument/2006/relationships/notesMaster" Target="/ppt/notesMasters/notesMaster1.xml" Id="R0890bf297ab7451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2efb4506c89441e" /><Relationship Type="http://schemas.openxmlformats.org/officeDocument/2006/relationships/notesMaster" Target="/ppt/notesMasters/notesMaster1.xml" Id="R25d2f91d3de547d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363f8decaef4e9a" /><Relationship Type="http://schemas.openxmlformats.org/officeDocument/2006/relationships/notesMaster" Target="/ppt/notesMasters/notesMaster1.xml" Id="R3f6fa88fa5a8442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a2a1957c25140c7" /><Relationship Type="http://schemas.openxmlformats.org/officeDocument/2006/relationships/notesMaster" Target="/ppt/notesMasters/notesMaster1.xml" Id="Rdb422abaf3ae420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9d832e9e4c24983" /><Relationship Type="http://schemas.openxmlformats.org/officeDocument/2006/relationships/notesMaster" Target="/ppt/notesMasters/notesMaster1.xml" Id="R6a2743ff54ee405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852f42bc7f34be3" /><Relationship Type="http://schemas.openxmlformats.org/officeDocument/2006/relationships/notesMaster" Target="/ppt/notesMasters/notesMaster1.xml" Id="Rb1efc2f5022f407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6894a12427e4f36" /><Relationship Type="http://schemas.openxmlformats.org/officeDocument/2006/relationships/notesMaster" Target="/ppt/notesMasters/notesMaster1.xml" Id="Rda4adc88519440b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同学们好！今天我们学习《观潮》重点段落。钱塘江大潮被称为天下奇观，作者是怎样用文字把大潮写得生动震撼的呢？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我们要学习抓住潮水的声音与形态，在朗读中展开想象，感受大潮由远及近的壮丽景象。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教材来源：E:\小学教材_统编人教版\语文_统编版\义务教育教科书·语文四年级上册.pdf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午后一点左右大潮初来。作者先写听觉：‘远处传来隆隆的响声，好像闷雷滚动’；再写视觉：江面起初风平浪静，接着出现一条白线。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未见潮影先闻其声，随着白线出现，人群沸腾，大潮初至的神秘与声势跃然纸上。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教材来源：E:\小学教材_统编人教版\语文_统编版\义务教育教科书·语文四年级上册.pdf</a:t>
            </a:r>
          </a:p>
          <a:p xmlns:a="http://schemas.openxmlformats.org/drawingml/2006/main">
            <a:r>
              <a:t>PDF页码：7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老师，前面写一条白线，后面又写一堵水墙，是两次不同的潮水吗？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这里写的是大潮不断向观察者移来的过程。“很快地向我们移来”“再近些”提示了距离的变化。作者把不同时刻看到的样子，按顺序写了下来。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读这些词时，想象自己站在岸上，看着远处的白线逐渐靠近，画面就连起来了。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教材来源：E:\小学教材_统编人教版\语文_统编版\义务教育教科书·语文四年级上册.pdf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屏幕上的两句话，都让我觉得大潮很壮观，它们描写的角度一样吗？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请比较两句话，判断哪句主要写样子，哪句主要写声音。再选一句，说说你想象到了什么。可以暂停视频，想好再继续。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教材来源：E:\小学教材_统编人教版\语文_统编版\义务教育教科书·语文四年级上册.pdf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写样子时，作者把潮浪比作‘千万匹白色战马齐头并进’，写出了白浪翻滚的壮观颜色与磅礴气势。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第二句主要写声音。“如同山崩地裂”让我们想象巨大的响声，并不是说真的发生了山崩。两句从不同角度，让大潮的形象更具体。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教材来源：E:\小学教材_统编人教版\语文_统编版\义务教育教科书·语文四年级上册.pdf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从白线拉长变粗、横贯江面，到两丈多高的水墙，再到战马飞奔，形态与声音随着潮水逼近层层增强。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我懂了！随着潮水由远及近，形态越来越壮阔，声音也越来越震撼，就像镜头由远推进一样！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总结得真棒！由远及近的顺序让整个画面动态鲜活，展现了大潮无可比拟的雄奇。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教材来源：E:\小学教材_统编人教版\语文_统编版\义务教育教科书·语文四年级上册.pdf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今天我们掌握了结合声音与形态、按顺序想象画面的方法。课后请认真背诵课文第三、四自然段。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自检要点：第一，能否说出声音与形态由远及近的变化；第二，背诵时脑中是否能浮现大潮奔腾的生动画面。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教材来源：E:\小学教材_统编人教版\语文_统编版\义务教育教科书·语文四年级上册.pdf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22bbccf9c45f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b96e4f1f8694926" /><Relationship Type="http://schemas.openxmlformats.org/officeDocument/2006/relationships/slideLayout" Target="/ppt/slideLayouts/slideLayout1.xml" Id="R20a75c0db5df498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75c0db5df498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28d669bb2414a" /><Relationship Type="http://schemas.openxmlformats.org/officeDocument/2006/relationships/image" Target="/ppt/media/image.png" Id="R39ddb4e824a54f17" /><Relationship Type="http://schemas.openxmlformats.org/officeDocument/2006/relationships/notesSlide" Target="/ppt/notesSlides/notesSlide1.xml" Id="Ra31d738efc5a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2af61f9f94ea9" /><Relationship Type="http://schemas.openxmlformats.org/officeDocument/2006/relationships/image" Target="/ppt/media/image2.png" Id="Rf05ab9b8df2a40ab" /><Relationship Type="http://schemas.openxmlformats.org/officeDocument/2006/relationships/notesSlide" Target="/ppt/notesSlides/notesSlide2.xml" Id="R9b13921ccdb4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57a1606d64780" /><Relationship Type="http://schemas.openxmlformats.org/officeDocument/2006/relationships/image" Target="/ppt/media/image3.png" Id="R94e19e7bba1c48bf" /><Relationship Type="http://schemas.openxmlformats.org/officeDocument/2006/relationships/notesSlide" Target="/ppt/notesSlides/notesSlide3.xml" Id="R087f66460c86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c4f1c61484d5d" /><Relationship Type="http://schemas.openxmlformats.org/officeDocument/2006/relationships/notesSlide" Target="/ppt/notesSlides/notesSlide4.xml" Id="R5e0a7795ac4d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7b0e7ab5c442e" /><Relationship Type="http://schemas.openxmlformats.org/officeDocument/2006/relationships/image" Target="/ppt/media/image4.png" Id="Ra6cc6de89d964df6" /><Relationship Type="http://schemas.openxmlformats.org/officeDocument/2006/relationships/notesSlide" Target="/ppt/notesSlides/notesSlide5.xml" Id="R484d6ba675eb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0df1d17754c0d" /><Relationship Type="http://schemas.openxmlformats.org/officeDocument/2006/relationships/notesSlide" Target="/ppt/notesSlides/notesSlide6.xml" Id="R296ab9984205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45a8986154b6c" /><Relationship Type="http://schemas.openxmlformats.org/officeDocument/2006/relationships/notesSlide" Target="/ppt/notesSlides/notesSlide7.xml" Id="Rb2a5fd0dbca84d0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85113A1A-5712-401B-8224-526C6A2F7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四年级  语文  统编版小学语文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572AAB27-5F6A-4842-9747-00F28B4AD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观潮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6ECB68D5-9425-4EA4-B136-DA7B12B73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抓住声音与样子，想象大潮。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35D5D500-96B5-42F0-BC0F-70CDBE37A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按由远及近的顺序读懂变化。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ddb4e824a54f17"/>
          <a:stretch xmlns:a="http://schemas.openxmlformats.org/drawingml/2006/main"/>
        </p:blipFill>
        <p:spPr>
          <a:xfrm xmlns:a="http://schemas.openxmlformats.org/drawingml/2006/main">
            <a:off x="6560298" y="2786511"/>
            <a:ext cx="4899875" cy="1678168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9494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E829E2F8-619D-4987-BA5B-550018337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四年级  语文  统编版小学语文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5C0A705C-8B58-46A8-B315-5608DB321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潮来之初：远处的声与形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8333FD02-CCD9-4941-B74B-7B61B8522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听觉：从远处传来隆隆响声如闷雷。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8EC00FBD-97DA-4D0C-B179-888252B5C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视觉：江面风平浪静，渐见一条白线。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51A5B264-C59F-4921-8C63-028D5B2C1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人群表现：人声鼎沸，人群又沸腾。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5ab9b8df2a40ab"/>
          <a:stretch xmlns:a="http://schemas.openxmlformats.org/drawingml/2006/main"/>
        </p:blipFill>
        <p:spPr>
          <a:xfrm xmlns:a="http://schemas.openxmlformats.org/drawingml/2006/main">
            <a:off x="6560297" y="2914878"/>
            <a:ext cx="4899877" cy="142143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145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A5649D58-313B-455D-B8B4-C5830E7A6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四年级  语文  统编版小学语文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AB628EAA-F44E-41BF-B08F-E4B6CD1C4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顺着“移来”看变化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CE49C33D-F7F0-40D3-9FE5-E48A3DC57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白线向我们移来，拉长、变粗。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23B341A0-8590-4D38-B2A6-D9FFAFD5B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再近些，白浪形成一堵水墙。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F55CAE85-181C-468D-9A01-1A8CE223F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由远及近，看到的样子在变化。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e19e7bba1c48bf"/>
          <a:stretch xmlns:a="http://schemas.openxmlformats.org/drawingml/2006/main"/>
        </p:blipFill>
        <p:spPr>
          <a:xfrm xmlns:a="http://schemas.openxmlformats.org/drawingml/2006/main">
            <a:off x="6560299" y="3343680"/>
            <a:ext cx="4899873" cy="56383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2975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D756BEC6-284B-4886-A7A1-2934AA564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四年级  语文  统编版小学语文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ED9B520A-F4A2-4C9A-BBE2-7E5C813AF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从词句想象画面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DB421B02-6223-4896-B618-069D79557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“犹如千万匹白色战马齐头并进”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6CAA3D59-D30F-463C-8F29-09CE0BD73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“那声音如同山崩地裂”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EA013EED-0B7E-4DEA-A282-83C175A41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哪句写样子？哪句写声音？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DEEF4E66-99AB-4870-9BD4-8EAA07F4D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选择一句，说说你想象到的情景。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523DF45B-AC33-4160-B4CE-F11308F27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01463326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F65D28E2-0F14-4058-A171-C4A7F1B19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四年级  语文  统编版小学语文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4510A12C-409D-419E-977A-B0E98C637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品析：战马齐奔与山崩地裂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BF00505A-A28C-4E64-83FC-E2764B61F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白色战马齐头并进：写样子与气势。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CFB76B55-D7EE-45D1-B005-E36644E80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如同山崩地裂：写声音巨大。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57A1C3F6-62A2-464C-8C06-D8975E9D5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这是生动表达，不是真有战马或山崩。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cc6de89d964df6"/>
          <a:stretch xmlns:a="http://schemas.openxmlformats.org/drawingml/2006/main"/>
        </p:blipFill>
        <p:spPr>
          <a:xfrm xmlns:a="http://schemas.openxmlformats.org/drawingml/2006/main">
            <a:off x="6560298" y="2619134"/>
            <a:ext cx="4899876" cy="201292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8731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E20FE11C-A837-403D-8E6F-5E92D64B8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四年级  语文  统编版小学语文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61E37874-58A8-4D75-97BE-22E12BAAD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梳理：画面随空间推进而变化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87130EF9-CC54-4A11-8E93-3024FCC9B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距离：从远处移来，越来越近。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B4CA4738-A8F2-4F52-9991-92BFDA4CB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样子：白线 → 水墙 → 如战马齐奔。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DF2424CF-B246-4A25-9441-D22A4E7E6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声音：如闷雷 → 越来越大 → 如山崩。</a:t>
            </a:r>
          </a:p>
        </p:txBody>
      </p:sp>
    </p:spTree>
    <p:extLst>
      <p:ext uri="{BB962C8B-B14F-4D97-AF65-F5344CB8AC3E}">
        <p14:creationId xmlns:p14="http://schemas.microsoft.com/office/powerpoint/2010/main" val="184240454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178C09F6-7B59-46AE-88B4-9571AE86A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四年级  语文  统编版小学语文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304F5AEF-FD72-478D-9AE4-F96F5DFCD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总结与背诵自检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D3483B01-26C2-4C94-A97D-3E6A563B1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顺着由远及近的顺序想象。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1C94AB85-8288-469D-BE46-4D25B2AB5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说清潮水的声音和样子怎样变化。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5D529933-3899-40EB-91C6-CCF695F76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自检：能从课文中找到对应词句。</a:t>
            </a:r>
          </a:p>
        </p:txBody>
      </p:sp>
    </p:spTree>
    <p:extLst>
      <p:ext uri="{BB962C8B-B14F-4D97-AF65-F5344CB8AC3E}">
        <p14:creationId xmlns:p14="http://schemas.microsoft.com/office/powerpoint/2010/main" val="140794531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2026-09-09T14:32:39.7920000Z</dcterms:created>
  <dcterms:modified xsi:type="dcterms:W3CDTF">2026-09-09T14:32:39.7920000Z</dcterms:modified>
</coreProperties>
</file>