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b5ffb8fcabe4bcf" /><Relationship Type="http://schemas.openxmlformats.org/officeDocument/2006/relationships/extended-properties" Target="/docProps/app.xml" Id="Rdaef69f3fa474b58" /><Relationship Type="http://schemas.openxmlformats.org/officeDocument/2006/relationships/officeDocument" Target="/ppt/presentation.xml" Id="R54173a85b8e245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36a400fd524ad3"/>
  </p:sldMasterIdLst>
  <p:notesMasterIdLst>
    <p:notesMasterId xmlns:r="http://schemas.openxmlformats.org/officeDocument/2006/relationships" r:id="Read3e53666034e95"/>
  </p:notesMasterIdLst>
  <p:sldIdLst>
    <p:sldId xmlns:r="http://schemas.openxmlformats.org/officeDocument/2006/relationships" id="256" r:id="R0946e0de9cd24902"/>
    <p:sldId xmlns:r="http://schemas.openxmlformats.org/officeDocument/2006/relationships" id="257" r:id="R78478d64e5494a3e"/>
    <p:sldId xmlns:r="http://schemas.openxmlformats.org/officeDocument/2006/relationships" id="258" r:id="Rcb55d226fb8a4608"/>
    <p:sldId xmlns:r="http://schemas.openxmlformats.org/officeDocument/2006/relationships" id="259" r:id="R9e9524f376214708"/>
    <p:sldId xmlns:r="http://schemas.openxmlformats.org/officeDocument/2006/relationships" id="260" r:id="R5b1518aa559f4bfb"/>
    <p:sldId xmlns:r="http://schemas.openxmlformats.org/officeDocument/2006/relationships" id="261" r:id="Rb2956d6ad9744948"/>
    <p:sldId xmlns:r="http://schemas.openxmlformats.org/officeDocument/2006/relationships" id="262" r:id="Re52a6af38d9d449d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e927944d35e49a7" /><Relationship Type="http://schemas.openxmlformats.org/officeDocument/2006/relationships/slideMaster" Target="/ppt/slideMasters/slideMaster1.xml" Id="Rf536a400fd524ad3" /><Relationship Type="http://schemas.openxmlformats.org/officeDocument/2006/relationships/notesMaster" Target="/ppt/notesMasters/notesMaster1.xml" Id="Read3e53666034e95" /><Relationship Type="http://schemas.openxmlformats.org/officeDocument/2006/relationships/presProps" Target="/ppt/presProps.xml" Id="Rf2a5a433c3fd4930" /><Relationship Type="http://schemas.openxmlformats.org/officeDocument/2006/relationships/tableStyles" Target="/ppt/tableStyles.xml" Id="Rab62bf6b258a401e" /><Relationship Type="http://schemas.openxmlformats.org/officeDocument/2006/relationships/slide" Target="/ppt/slides/slide1.xml" Id="R0946e0de9cd24902" /><Relationship Type="http://schemas.openxmlformats.org/officeDocument/2006/relationships/slide" Target="/ppt/slides/slide2.xml" Id="R78478d64e5494a3e" /><Relationship Type="http://schemas.openxmlformats.org/officeDocument/2006/relationships/slide" Target="/ppt/slides/slide3.xml" Id="Rcb55d226fb8a4608" /><Relationship Type="http://schemas.openxmlformats.org/officeDocument/2006/relationships/slide" Target="/ppt/slides/slide4.xml" Id="R9e9524f376214708" /><Relationship Type="http://schemas.openxmlformats.org/officeDocument/2006/relationships/slide" Target="/ppt/slides/slide5.xml" Id="R5b1518aa559f4bfb" /><Relationship Type="http://schemas.openxmlformats.org/officeDocument/2006/relationships/slide" Target="/ppt/slides/slide6.xml" Id="Rb2956d6ad9744948" /><Relationship Type="http://schemas.openxmlformats.org/officeDocument/2006/relationships/slide" Target="/ppt/slides/slide7.xml" Id="Re52a6af38d9d449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bbf88637261416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a9a38c8d46844c0" /><Relationship Type="http://schemas.openxmlformats.org/officeDocument/2006/relationships/notesMaster" Target="/ppt/notesMasters/notesMaster1.xml" Id="Rc0ca9393db0840f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6de4a16722045e4" /><Relationship Type="http://schemas.openxmlformats.org/officeDocument/2006/relationships/notesMaster" Target="/ppt/notesMasters/notesMaster1.xml" Id="Rdb6f45b73d774a4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6c5c7e7ad9141f7" /><Relationship Type="http://schemas.openxmlformats.org/officeDocument/2006/relationships/notesMaster" Target="/ppt/notesMasters/notesMaster1.xml" Id="R4a8327517b0547c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67ed74211a240c0" /><Relationship Type="http://schemas.openxmlformats.org/officeDocument/2006/relationships/notesMaster" Target="/ppt/notesMasters/notesMaster1.xml" Id="R2d9e5161bf5c460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78ba2cf230d457c" /><Relationship Type="http://schemas.openxmlformats.org/officeDocument/2006/relationships/notesMaster" Target="/ppt/notesMasters/notesMaster1.xml" Id="R87dd36754d4944c6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23dc0960aabb44ad" /><Relationship Type="http://schemas.openxmlformats.org/officeDocument/2006/relationships/notesMaster" Target="/ppt/notesMasters/notesMaster1.xml" Id="Rf4d11c7ee1d949d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4f474182ddb14c2b" /><Relationship Type="http://schemas.openxmlformats.org/officeDocument/2006/relationships/notesMaster" Target="/ppt/notesMasters/notesMaster1.xml" Id="R8cfbd006c8e2469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同学们好！今天我们一起学习课文《落花生》。课文记叙了一家人过花生收获节的情景，让我们走进后园的茅亭，聆听那段耐人寻味的对话吧。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教材来源：E:\小学教材_统编人教版\语文_统编版\义务教育教科书·语文五年级上册.pdf</a:t>
            </a:r>
          </a:p>
          <a:p xmlns:a="http://schemas.openxmlformats.org/drawingml/2006/main">
            <a:r>
              <a:t>PDF页码：9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老师，课文前面写买种、翻地、播种好几个月，为什么只用一句话就写过去了呢？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问得真好！作者略写种花生、收花生，正是为了突出重点——后文在茅亭里“尝花生”和“议花生”的过程。详略得当，才能更好地表达文章中心。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教材来源：E:\小学教材_统编人教版\语文_统编版\义务教育教科书·语文五年级上册.pdf</a:t>
            </a:r>
          </a:p>
          <a:p xmlns:a="http://schemas.openxmlformats.org/drawingml/2006/main">
            <a:r>
              <a:t>PDF页码：9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在茅亭里，父亲问花生有什么好处。姐姐说味美，哥哥说可以榨油，作者说价钱便宜谁都喜欢。孩子们看到的，都是花生显而易见的实用价值。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教材来源：E:\小学教材_统编人教版\语文_统编版\义务教育教科书·语文五年级上册.pdf</a:t>
            </a:r>
          </a:p>
          <a:p xmlns:a="http://schemas.openxmlformats.org/drawingml/2006/main">
            <a:r>
              <a:t>PDF页码：9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父亲把花生与桃子、石榴、苹果作比较。一边的果实高挂枝头，容易让人看见；另一边的果实埋在地里，却很有用。父亲借这样的对比，希望我们怎样做人？先想一想。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我会把外表和实际作用放在一起想，看看父亲更看重什么。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教材来源：E:\小学教材_统编人教版\语文_统编版\义务教育教科书·语文五年级上册.pdf</a:t>
            </a:r>
          </a:p>
          <a:p xmlns:a="http://schemas.openxmlformats.org/drawingml/2006/main">
            <a:r>
              <a:t>PDF页码：[9, 10]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老师，父亲拿桃子、石榴、苹果来比，是不是说它们好看就不好呢？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并不是说好看就不好。父亲突出的是：花生虽然不显眼，却很有用。他借花生提醒孩子们，不要只顾外表，更要看能给别人带来什么好处。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教材来源：E:\小学教材_统编人教版\语文_统编版\义务教育教科书·语文五年级上册.pdf</a:t>
            </a:r>
          </a:p>
          <a:p xmlns:a="http://schemas.openxmlformats.org/drawingml/2006/main">
            <a:r>
              <a:t>PDF页码：[9, 10]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老师，那我们在生活中追求仪表“体面”难道错了吗？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课文说的是“不要做只讲体面，而对别人没有好处的人”。重点在“只讲”二字。外表端庄得体固然好，但更核心的是要有真才实学，脚踏实地为他人和社会作奉献。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教材来源：E:\小学教材_统编人教版\语文_统编版\义务教育教科书·语文五年级上册.pdf</a:t>
            </a:r>
          </a:p>
          <a:p xmlns:a="http://schemas.openxmlformats.org/drawingml/2006/main">
            <a:r>
              <a:t>PDF页码：10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学完本课，我们要掌握借物喻人的写法。课后小练笔要求从竹子、梅花、蜜蜂、路灯中选一种来写。比如写路灯：它默默立在街角，不求赞美，却在黑夜中照亮行人回家的路。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我可以用两个要点自检：一要写出事物的具体特点，二要说清它让我联想到怎样的人，不能只有一句空泛的赞美。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教材来源：E:\小学教材_统编人教版\语文_统编版\义务教育教科书·语文五年级上册.pdf</a:t>
            </a:r>
          </a:p>
          <a:p xmlns:a="http://schemas.openxmlformats.org/drawingml/2006/main">
            <a:r>
              <a:t>PDF页码：[9, 10]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f5afbbc5544098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bfcb714d3ab4d09" /><Relationship Type="http://schemas.openxmlformats.org/officeDocument/2006/relationships/slideLayout" Target="/ppt/slideLayouts/slideLayout1.xml" Id="R911eb9fd666a4bd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1eb9fd666a4bd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2b52536aa4d5e" /><Relationship Type="http://schemas.openxmlformats.org/officeDocument/2006/relationships/image" Target="/ppt/media/image.png" Id="Rc7843e292a494669" /><Relationship Type="http://schemas.openxmlformats.org/officeDocument/2006/relationships/notesSlide" Target="/ppt/notesSlides/notesSlide1.xml" Id="R485ef797254647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d5e34125b4d9f" /><Relationship Type="http://schemas.openxmlformats.org/officeDocument/2006/relationships/image" Target="/ppt/media/image2.png" Id="R9a63dab92ea64767" /><Relationship Type="http://schemas.openxmlformats.org/officeDocument/2006/relationships/notesSlide" Target="/ppt/notesSlides/notesSlide2.xml" Id="R55e1560135e940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895e490264b7c" /><Relationship Type="http://schemas.openxmlformats.org/officeDocument/2006/relationships/image" Target="/ppt/media/image3.png" Id="Rf414afe5c6654645" /><Relationship Type="http://schemas.openxmlformats.org/officeDocument/2006/relationships/notesSlide" Target="/ppt/notesSlides/notesSlide3.xml" Id="R7d46b25e8fb245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27f8fe7914f9e" /><Relationship Type="http://schemas.openxmlformats.org/officeDocument/2006/relationships/notesSlide" Target="/ppt/notesSlides/notesSlide4.xml" Id="Rf2762ffab2cf40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ed68837e64bf5" /><Relationship Type="http://schemas.openxmlformats.org/officeDocument/2006/relationships/notesSlide" Target="/ppt/notesSlides/notesSlide5.xml" Id="Rbcc06dbf161d45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484b1d18c4918" /><Relationship Type="http://schemas.openxmlformats.org/officeDocument/2006/relationships/image" Target="/ppt/media/image4.png" Id="R8d9ec70e8f6e4602" /><Relationship Type="http://schemas.openxmlformats.org/officeDocument/2006/relationships/notesSlide" Target="/ppt/notesSlides/notesSlide6.xml" Id="R59cd516924ec47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8380d37994154" /><Relationship Type="http://schemas.openxmlformats.org/officeDocument/2006/relationships/notesSlide" Target="/ppt/notesSlides/notesSlide7.xml" Id="Re16933467e05407e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1_metadata_text">
            <a:extLst xmlns:a="http://schemas.openxmlformats.org/drawingml/2006/main">
              <a:ext uri="{FF2B5EF4-FFF2-40B4-BE49-F238E27FC236}">
                <a16:creationId xmlns:a16="http://schemas.microsoft.com/office/drawing/2014/main" id="{D7CA293C-3DA8-4C34-8CF1-E6EFDA882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五年级  语文  统编版小学语文 上册</a:t>
            </a:r>
          </a:p>
        </p:txBody>
      </p:sp>
      <p:sp>
        <p:nvSpPr>
          <p:cNvPr id="2" name="s1_heading_title">
            <a:extLst xmlns:a="http://schemas.openxmlformats.org/drawingml/2006/main">
              <a:ext uri="{FF2B5EF4-FFF2-40B4-BE49-F238E27FC236}">
                <a16:creationId xmlns:a16="http://schemas.microsoft.com/office/drawing/2014/main" id="{95E7DCA4-B2C1-44A9-A31E-8D15E5752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落花生</a:t>
            </a:r>
          </a:p>
        </p:txBody>
      </p:sp>
      <p:sp>
        <p:nvSpPr>
          <p:cNvPr id="3" name="s1_body1_text">
            <a:extLst xmlns:a="http://schemas.openxmlformats.org/drawingml/2006/main">
              <a:ext uri="{FF2B5EF4-FFF2-40B4-BE49-F238E27FC236}">
                <a16:creationId xmlns:a16="http://schemas.microsoft.com/office/drawing/2014/main" id="{D9017645-2551-4294-AD22-25D481C47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读一家人谈论花生的对话</a:t>
            </a:r>
          </a:p>
        </p:txBody>
      </p:sp>
      <p:sp>
        <p:nvSpPr>
          <p:cNvPr id="4" name="s1_body2_text">
            <a:extLst xmlns:a="http://schemas.openxmlformats.org/drawingml/2006/main">
              <a:ext uri="{FF2B5EF4-FFF2-40B4-BE49-F238E27FC236}">
                <a16:creationId xmlns:a16="http://schemas.microsoft.com/office/drawing/2014/main" id="{0A430CC2-F0A5-4F8C-97C9-34FA7AE69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理解“人要做有用的人”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7843e292a494669"/>
          <a:stretch xmlns:a="http://schemas.openxmlformats.org/drawingml/2006/main"/>
        </p:blipFill>
        <p:spPr>
          <a:xfrm xmlns:a="http://schemas.openxmlformats.org/drawingml/2006/main">
            <a:off x="6560297" y="1842532"/>
            <a:ext cx="4899877" cy="3566127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0756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2_metadata_text">
            <a:extLst xmlns:a="http://schemas.openxmlformats.org/drawingml/2006/main">
              <a:ext uri="{FF2B5EF4-FFF2-40B4-BE49-F238E27FC236}">
                <a16:creationId xmlns:a16="http://schemas.microsoft.com/office/drawing/2014/main" id="{0F3E156A-F814-434F-BF58-AC8812ADA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五年级  语文  统编版小学语文 上册</a:t>
            </a:r>
          </a:p>
        </p:txBody>
      </p:sp>
      <p:sp>
        <p:nvSpPr>
          <p:cNvPr id="2" name="s2_heading_title">
            <a:extLst xmlns:a="http://schemas.openxmlformats.org/drawingml/2006/main">
              <a:ext uri="{FF2B5EF4-FFF2-40B4-BE49-F238E27FC236}">
                <a16:creationId xmlns:a16="http://schemas.microsoft.com/office/drawing/2014/main" id="{87F9C8E6-3FBE-4DC4-807F-45A8701D9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梳理脉络：从播种到议花生</a:t>
            </a:r>
          </a:p>
        </p:txBody>
      </p:sp>
      <p:sp>
        <p:nvSpPr>
          <p:cNvPr id="3" name="s2_body1_text">
            <a:extLst xmlns:a="http://schemas.openxmlformats.org/drawingml/2006/main">
              <a:ext uri="{FF2B5EF4-FFF2-40B4-BE49-F238E27FC236}">
                <a16:creationId xmlns:a16="http://schemas.microsoft.com/office/drawing/2014/main" id="{F3A03DA5-F6E0-46FF-B2B5-DAA03B5495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后园开辟空地：买种翻地播种浇水</a:t>
            </a:r>
          </a:p>
        </p:txBody>
      </p:sp>
      <p:sp>
        <p:nvSpPr>
          <p:cNvPr id="4" name="s2_body2_text">
            <a:extLst xmlns:a="http://schemas.openxmlformats.org/drawingml/2006/main">
              <a:ext uri="{FF2B5EF4-FFF2-40B4-BE49-F238E27FC236}">
                <a16:creationId xmlns:a16="http://schemas.microsoft.com/office/drawing/2014/main" id="{4498714D-E432-42D9-A146-3E6ABC590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收获节尝花生：母亲吩咐茅亭聚会</a:t>
            </a:r>
          </a:p>
        </p:txBody>
      </p:sp>
      <p:sp>
        <p:nvSpPr>
          <p:cNvPr id="5" name="s2_body3_text">
            <a:extLst xmlns:a="http://schemas.openxmlformats.org/drawingml/2006/main">
              <a:ext uri="{FF2B5EF4-FFF2-40B4-BE49-F238E27FC236}">
                <a16:creationId xmlns:a16="http://schemas.microsoft.com/office/drawing/2014/main" id="{DF8AAF69-458A-411B-A78A-5F96A1AB5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一家人议花生：从味道用途到品格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a63dab92ea64767"/>
          <a:stretch xmlns:a="http://schemas.openxmlformats.org/drawingml/2006/main"/>
        </p:blipFill>
        <p:spPr>
          <a:xfrm xmlns:a="http://schemas.openxmlformats.org/drawingml/2006/main">
            <a:off x="6560299" y="3209462"/>
            <a:ext cx="4899872" cy="832266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61415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3_metadata_text">
            <a:extLst xmlns:a="http://schemas.openxmlformats.org/drawingml/2006/main">
              <a:ext uri="{FF2B5EF4-FFF2-40B4-BE49-F238E27FC236}">
                <a16:creationId xmlns:a16="http://schemas.microsoft.com/office/drawing/2014/main" id="{EC5121CA-3B48-48CA-9102-FA62915C3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五年级  语文  统编版小学语文 上册</a:t>
            </a:r>
          </a:p>
        </p:txBody>
      </p:sp>
      <p:sp>
        <p:nvSpPr>
          <p:cNvPr id="2" name="s3_heading_title">
            <a:extLst xmlns:a="http://schemas.openxmlformats.org/drawingml/2006/main">
              <a:ext uri="{FF2B5EF4-FFF2-40B4-BE49-F238E27FC236}">
                <a16:creationId xmlns:a16="http://schemas.microsoft.com/office/drawing/2014/main" id="{8FBC5021-C702-48BF-A883-2A8F0B310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孩子们说的好处</a:t>
            </a:r>
          </a:p>
        </p:txBody>
      </p:sp>
      <p:sp>
        <p:nvSpPr>
          <p:cNvPr id="3" name="s3_body1_text">
            <a:extLst xmlns:a="http://schemas.openxmlformats.org/drawingml/2006/main">
              <a:ext uri="{FF2B5EF4-FFF2-40B4-BE49-F238E27FC236}">
                <a16:creationId xmlns:a16="http://schemas.microsoft.com/office/drawing/2014/main" id="{3016301D-435F-42CB-A086-FD27EE3230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姐姐：味道很美</a:t>
            </a:r>
          </a:p>
        </p:txBody>
      </p:sp>
      <p:sp>
        <p:nvSpPr>
          <p:cNvPr id="4" name="s3_body2_text">
            <a:extLst xmlns:a="http://schemas.openxmlformats.org/drawingml/2006/main">
              <a:ext uri="{FF2B5EF4-FFF2-40B4-BE49-F238E27FC236}">
                <a16:creationId xmlns:a16="http://schemas.microsoft.com/office/drawing/2014/main" id="{871746FE-A3A7-4A8F-A5D7-1C1775855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哥哥：可以榨油</a:t>
            </a:r>
          </a:p>
        </p:txBody>
      </p:sp>
      <p:sp>
        <p:nvSpPr>
          <p:cNvPr id="5" name="s3_body3_text">
            <a:extLst xmlns:a="http://schemas.openxmlformats.org/drawingml/2006/main">
              <a:ext uri="{FF2B5EF4-FFF2-40B4-BE49-F238E27FC236}">
                <a16:creationId xmlns:a16="http://schemas.microsoft.com/office/drawing/2014/main" id="{C631249C-E9BE-4CA2-B552-6B53E7A137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“我”：价钱便宜，大家喜欢吃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414afe5c6654645"/>
          <a:stretch xmlns:a="http://schemas.openxmlformats.org/drawingml/2006/main"/>
        </p:blipFill>
        <p:spPr>
          <a:xfrm xmlns:a="http://schemas.openxmlformats.org/drawingml/2006/main">
            <a:off x="6560298" y="3085747"/>
            <a:ext cx="4899875" cy="1079697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20855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4_metadata_text">
            <a:extLst xmlns:a="http://schemas.openxmlformats.org/drawingml/2006/main">
              <a:ext uri="{FF2B5EF4-FFF2-40B4-BE49-F238E27FC236}">
                <a16:creationId xmlns:a16="http://schemas.microsoft.com/office/drawing/2014/main" id="{1FBD5F51-C295-4524-BC53-D4D475139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五年级  语文  统编版小学语文 上册</a:t>
            </a:r>
          </a:p>
        </p:txBody>
      </p:sp>
      <p:sp>
        <p:nvSpPr>
          <p:cNvPr id="2" name="s4_heading_title">
            <a:extLst xmlns:a="http://schemas.openxmlformats.org/drawingml/2006/main">
              <a:ext uri="{FF2B5EF4-FFF2-40B4-BE49-F238E27FC236}">
                <a16:creationId xmlns:a16="http://schemas.microsoft.com/office/drawing/2014/main" id="{C7867A46-7397-403E-A7CB-BB4498DD7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深入思考：父亲为何作对比？</a:t>
            </a:r>
          </a:p>
        </p:txBody>
      </p:sp>
      <p:sp>
        <p:nvSpPr>
          <p:cNvPr id="3" name="s4_body1_text">
            <a:extLst xmlns:a="http://schemas.openxmlformats.org/drawingml/2006/main">
              <a:ext uri="{FF2B5EF4-FFF2-40B4-BE49-F238E27FC236}">
                <a16:creationId xmlns:a16="http://schemas.microsoft.com/office/drawing/2014/main" id="{EEA5D99C-7381-498C-910B-AA647FFAF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桃子、石榴、苹果：果实挂在枝上</a:t>
            </a:r>
          </a:p>
        </p:txBody>
      </p:sp>
      <p:sp>
        <p:nvSpPr>
          <p:cNvPr id="4" name="s4_body2_text">
            <a:extLst xmlns:a="http://schemas.openxmlformats.org/drawingml/2006/main">
              <a:ext uri="{FF2B5EF4-FFF2-40B4-BE49-F238E27FC236}">
                <a16:creationId xmlns:a16="http://schemas.microsoft.com/office/drawing/2014/main" id="{843725D2-75B2-4342-AC40-A7D2C459C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花生：果实埋在地里，却很有用</a:t>
            </a:r>
          </a:p>
        </p:txBody>
      </p:sp>
      <p:sp>
        <p:nvSpPr>
          <p:cNvPr id="5" name="s4_body3_text">
            <a:extLst xmlns:a="http://schemas.openxmlformats.org/drawingml/2006/main">
              <a:ext uri="{FF2B5EF4-FFF2-40B4-BE49-F238E27FC236}">
                <a16:creationId xmlns:a16="http://schemas.microsoft.com/office/drawing/2014/main" id="{1B25C960-2B45-4806-873D-BEEC831FE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父亲借这样的对比，希望我们怎样做人？</a:t>
            </a:r>
          </a:p>
        </p:txBody>
      </p:sp>
      <p:sp>
        <p:nvSpPr>
          <p:cNvPr id="6" name="s4_body4_text">
            <a:extLst xmlns:a="http://schemas.openxmlformats.org/drawingml/2006/main">
              <a:ext uri="{FF2B5EF4-FFF2-40B4-BE49-F238E27FC236}">
                <a16:creationId xmlns:a16="http://schemas.microsoft.com/office/drawing/2014/main" id="{01607C63-E2D2-4D98-93B4-DF467FDF6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可以暂停视频，想好再继续。</a:t>
            </a:r>
          </a:p>
        </p:txBody>
      </p:sp>
    </p:spTree>
    <p:extLst>
      <p:ext uri="{BB962C8B-B14F-4D97-AF65-F5344CB8AC3E}">
        <p14:creationId xmlns:p14="http://schemas.microsoft.com/office/powerpoint/2010/main" val="91568073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5_metadata_text">
            <a:extLst xmlns:a="http://schemas.openxmlformats.org/drawingml/2006/main">
              <a:ext uri="{FF2B5EF4-FFF2-40B4-BE49-F238E27FC236}">
                <a16:creationId xmlns:a16="http://schemas.microsoft.com/office/drawing/2014/main" id="{A2412DFD-0CF0-4F9B-8392-87B185F8D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五年级  语文  统编版小学语文 上册</a:t>
            </a:r>
          </a:p>
        </p:txBody>
      </p:sp>
      <p:sp>
        <p:nvSpPr>
          <p:cNvPr id="2" name="s5_heading_title">
            <a:extLst xmlns:a="http://schemas.openxmlformats.org/drawingml/2006/main">
              <a:ext uri="{FF2B5EF4-FFF2-40B4-BE49-F238E27FC236}">
                <a16:creationId xmlns:a16="http://schemas.microsoft.com/office/drawing/2014/main" id="{7A18D9D7-1BEE-4929-9CC5-73A45B7CC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对比领悟：质朴无华不炫耀</a:t>
            </a:r>
          </a:p>
        </p:txBody>
      </p:sp>
      <p:sp>
        <p:nvSpPr>
          <p:cNvPr id="3" name="s5_body1_text">
            <a:extLst xmlns:a="http://schemas.openxmlformats.org/drawingml/2006/main">
              <a:ext uri="{FF2B5EF4-FFF2-40B4-BE49-F238E27FC236}">
                <a16:creationId xmlns:a16="http://schemas.microsoft.com/office/drawing/2014/main" id="{657C75A8-4CA9-4727-8D12-4B76F74A6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花生不显眼，却很有用</a:t>
            </a:r>
          </a:p>
        </p:txBody>
      </p:sp>
      <p:sp>
        <p:nvSpPr>
          <p:cNvPr id="4" name="s5_body2_text">
            <a:extLst xmlns:a="http://schemas.openxmlformats.org/drawingml/2006/main">
              <a:ext uri="{FF2B5EF4-FFF2-40B4-BE49-F238E27FC236}">
                <a16:creationId xmlns:a16="http://schemas.microsoft.com/office/drawing/2014/main" id="{28B2BF9F-92F3-4DC6-AFB0-4B3B56548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父亲希望我们朴实，能给别人带来好处</a:t>
            </a:r>
          </a:p>
        </p:txBody>
      </p:sp>
      <p:sp>
        <p:nvSpPr>
          <p:cNvPr id="5" name="s5_body3_text">
            <a:extLst xmlns:a="http://schemas.openxmlformats.org/drawingml/2006/main">
              <a:ext uri="{FF2B5EF4-FFF2-40B4-BE49-F238E27FC236}">
                <a16:creationId xmlns:a16="http://schemas.microsoft.com/office/drawing/2014/main" id="{BD41DF98-A9B7-4D91-8207-005D4AA3A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对比不是说好看的事物都不好</a:t>
            </a:r>
          </a:p>
        </p:txBody>
      </p:sp>
    </p:spTree>
    <p:extLst>
      <p:ext uri="{BB962C8B-B14F-4D97-AF65-F5344CB8AC3E}">
        <p14:creationId xmlns:p14="http://schemas.microsoft.com/office/powerpoint/2010/main" val="166963358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6_metadata_text">
            <a:extLst xmlns:a="http://schemas.openxmlformats.org/drawingml/2006/main">
              <a:ext uri="{FF2B5EF4-FFF2-40B4-BE49-F238E27FC236}">
                <a16:creationId xmlns:a16="http://schemas.microsoft.com/office/drawing/2014/main" id="{D1DB2D43-F543-4B73-A1AC-8BF63D0E9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五年级  语文  统编版小学语文 上册</a:t>
            </a:r>
          </a:p>
        </p:txBody>
      </p:sp>
      <p:sp>
        <p:nvSpPr>
          <p:cNvPr id="2" name="s6_heading_title">
            <a:extLst xmlns:a="http://schemas.openxmlformats.org/drawingml/2006/main">
              <a:ext uri="{FF2B5EF4-FFF2-40B4-BE49-F238E27FC236}">
                <a16:creationId xmlns:a16="http://schemas.microsoft.com/office/drawing/2014/main" id="{4B22FFF4-FCEF-4D92-BF24-3EC3D0C8B1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借物喻人：做对别人有用的人</a:t>
            </a:r>
          </a:p>
        </p:txBody>
      </p:sp>
      <p:sp>
        <p:nvSpPr>
          <p:cNvPr id="3" name="s6_body1_text">
            <a:extLst xmlns:a="http://schemas.openxmlformats.org/drawingml/2006/main">
              <a:ext uri="{FF2B5EF4-FFF2-40B4-BE49-F238E27FC236}">
                <a16:creationId xmlns:a16="http://schemas.microsoft.com/office/drawing/2014/main" id="{5F0532B4-E011-4F39-B568-65BDB2274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要做有用的人</a:t>
            </a:r>
          </a:p>
        </p:txBody>
      </p:sp>
      <p:sp>
        <p:nvSpPr>
          <p:cNvPr id="4" name="s6_body2_text">
            <a:extLst xmlns:a="http://schemas.openxmlformats.org/drawingml/2006/main">
              <a:ext uri="{FF2B5EF4-FFF2-40B4-BE49-F238E27FC236}">
                <a16:creationId xmlns:a16="http://schemas.microsoft.com/office/drawing/2014/main" id="{E4A6103B-C921-4A5A-A67A-4C68C5AAD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不只讲体面，更要给别人带来好处</a:t>
            </a:r>
          </a:p>
        </p:txBody>
      </p:sp>
      <p:sp>
        <p:nvSpPr>
          <p:cNvPr id="5" name="s6_body3_text">
            <a:extLst xmlns:a="http://schemas.openxmlformats.org/drawingml/2006/main">
              <a:ext uri="{FF2B5EF4-FFF2-40B4-BE49-F238E27FC236}">
                <a16:creationId xmlns:a16="http://schemas.microsoft.com/office/drawing/2014/main" id="{9DFEF507-3BC5-41DD-B70D-CC2A73DF1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借物喻人：由花生联想到做人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d9ec70e8f6e4602"/>
          <a:stretch xmlns:a="http://schemas.openxmlformats.org/drawingml/2006/main"/>
        </p:blipFill>
        <p:spPr>
          <a:xfrm xmlns:a="http://schemas.openxmlformats.org/drawingml/2006/main">
            <a:off x="6560298" y="3066392"/>
            <a:ext cx="4899874" cy="1118407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7986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7_metadata_text">
            <a:extLst xmlns:a="http://schemas.openxmlformats.org/drawingml/2006/main">
              <a:ext uri="{FF2B5EF4-FFF2-40B4-BE49-F238E27FC236}">
                <a16:creationId xmlns:a16="http://schemas.microsoft.com/office/drawing/2014/main" id="{1BC4A81B-FA69-477B-83D7-CF91D4510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五年级  语文  统编版小学语文 上册</a:t>
            </a:r>
          </a:p>
        </p:txBody>
      </p:sp>
      <p:sp>
        <p:nvSpPr>
          <p:cNvPr id="2" name="s7_heading_title">
            <a:extLst xmlns:a="http://schemas.openxmlformats.org/drawingml/2006/main">
              <a:ext uri="{FF2B5EF4-FFF2-40B4-BE49-F238E27FC236}">
                <a16:creationId xmlns:a16="http://schemas.microsoft.com/office/drawing/2014/main" id="{B0EECD4E-0E94-439D-82B6-B7C506A28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小结与练笔：寻找身边的“花生”</a:t>
            </a:r>
          </a:p>
        </p:txBody>
      </p:sp>
      <p:sp>
        <p:nvSpPr>
          <p:cNvPr id="3" name="s7_body1_text">
            <a:extLst xmlns:a="http://schemas.openxmlformats.org/drawingml/2006/main">
              <a:ext uri="{FF2B5EF4-FFF2-40B4-BE49-F238E27FC236}">
                <a16:creationId xmlns:a16="http://schemas.microsoft.com/office/drawing/2014/main" id="{A696176B-29EE-4B30-AED4-6A825DCCD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写法总结：抓住事物特征借物喻人</a:t>
            </a:r>
          </a:p>
        </p:txBody>
      </p:sp>
      <p:sp>
        <p:nvSpPr>
          <p:cNvPr id="4" name="s7_body2_text">
            <a:extLst xmlns:a="http://schemas.openxmlformats.org/drawingml/2006/main">
              <a:ext uri="{FF2B5EF4-FFF2-40B4-BE49-F238E27FC236}">
                <a16:creationId xmlns:a16="http://schemas.microsoft.com/office/drawing/2014/main" id="{CA3F863C-000B-4871-BA77-5F88A59A0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练笔示例：路灯在黑夜中默默守护行人</a:t>
            </a:r>
          </a:p>
        </p:txBody>
      </p:sp>
      <p:sp>
        <p:nvSpPr>
          <p:cNvPr id="5" name="s7_body3_text">
            <a:extLst xmlns:a="http://schemas.openxmlformats.org/drawingml/2006/main">
              <a:ext uri="{FF2B5EF4-FFF2-40B4-BE49-F238E27FC236}">
                <a16:creationId xmlns:a16="http://schemas.microsoft.com/office/drawing/2014/main" id="{23026CB7-82AD-448D-828C-223DB9AE3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自检1：是否抓住了事物的关键特点？</a:t>
            </a:r>
          </a:p>
        </p:txBody>
      </p:sp>
      <p:sp>
        <p:nvSpPr>
          <p:cNvPr id="6" name="s7_body4_text">
            <a:extLst xmlns:a="http://schemas.openxmlformats.org/drawingml/2006/main">
              <a:ext uri="{FF2B5EF4-FFF2-40B4-BE49-F238E27FC236}">
                <a16:creationId xmlns:a16="http://schemas.microsoft.com/office/drawing/2014/main" id="{71D48D51-1A77-49DB-ADCD-16185EEB6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自检2：是否自然联想到人的默默奉献？</a:t>
            </a:r>
          </a:p>
        </p:txBody>
      </p:sp>
    </p:spTree>
    <p:extLst>
      <p:ext uri="{BB962C8B-B14F-4D97-AF65-F5344CB8AC3E}">
        <p14:creationId xmlns:p14="http://schemas.microsoft.com/office/powerpoint/2010/main" val="214178717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2026-09-09T14:33:17.9740000Z</dcterms:created>
  <dcterms:modified xsi:type="dcterms:W3CDTF">2026-09-09T14:33:17.9740000Z</dcterms:modified>
</coreProperties>
</file>