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2e2a886bc854c8c" /><Relationship Type="http://schemas.openxmlformats.org/officeDocument/2006/relationships/extended-properties" Target="/docProps/app.xml" Id="R946bde291c454fd3" /><Relationship Type="http://schemas.openxmlformats.org/officeDocument/2006/relationships/officeDocument" Target="/ppt/presentation.xml" Id="R4f90a6532841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67c0ef1dd4270"/>
  </p:sldMasterIdLst>
  <p:notesMasterIdLst>
    <p:notesMasterId xmlns:r="http://schemas.openxmlformats.org/officeDocument/2006/relationships" r:id="R3dd3f9f4d4e54d53"/>
  </p:notesMasterIdLst>
  <p:sldIdLst>
    <p:sldId xmlns:r="http://schemas.openxmlformats.org/officeDocument/2006/relationships" id="256" r:id="Rd48f1b5bf5524ed5"/>
    <p:sldId xmlns:r="http://schemas.openxmlformats.org/officeDocument/2006/relationships" id="257" r:id="R8706b3e317de413e"/>
    <p:sldId xmlns:r="http://schemas.openxmlformats.org/officeDocument/2006/relationships" id="258" r:id="Rc8f5437267374eba"/>
    <p:sldId xmlns:r="http://schemas.openxmlformats.org/officeDocument/2006/relationships" id="259" r:id="Rb21bbaeb3c9d48f7"/>
    <p:sldId xmlns:r="http://schemas.openxmlformats.org/officeDocument/2006/relationships" id="260" r:id="Rb093b6b6bd1a4e3b"/>
    <p:sldId xmlns:r="http://schemas.openxmlformats.org/officeDocument/2006/relationships" id="261" r:id="Rb85fdce4d8f840f6"/>
    <p:sldId xmlns:r="http://schemas.openxmlformats.org/officeDocument/2006/relationships" id="262" r:id="R6155255fd3ae453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362e087c1294616" /><Relationship Type="http://schemas.openxmlformats.org/officeDocument/2006/relationships/slideMaster" Target="/ppt/slideMasters/slideMaster1.xml" Id="R15a67c0ef1dd4270" /><Relationship Type="http://schemas.openxmlformats.org/officeDocument/2006/relationships/notesMaster" Target="/ppt/notesMasters/notesMaster1.xml" Id="R3dd3f9f4d4e54d53" /><Relationship Type="http://schemas.openxmlformats.org/officeDocument/2006/relationships/presProps" Target="/ppt/presProps.xml" Id="R0f7cbf673b144600" /><Relationship Type="http://schemas.openxmlformats.org/officeDocument/2006/relationships/tableStyles" Target="/ppt/tableStyles.xml" Id="Rcf5af30896e446f9" /><Relationship Type="http://schemas.openxmlformats.org/officeDocument/2006/relationships/slide" Target="/ppt/slides/slide1.xml" Id="Rd48f1b5bf5524ed5" /><Relationship Type="http://schemas.openxmlformats.org/officeDocument/2006/relationships/slide" Target="/ppt/slides/slide2.xml" Id="R8706b3e317de413e" /><Relationship Type="http://schemas.openxmlformats.org/officeDocument/2006/relationships/slide" Target="/ppt/slides/slide3.xml" Id="Rc8f5437267374eba" /><Relationship Type="http://schemas.openxmlformats.org/officeDocument/2006/relationships/slide" Target="/ppt/slides/slide4.xml" Id="Rb21bbaeb3c9d48f7" /><Relationship Type="http://schemas.openxmlformats.org/officeDocument/2006/relationships/slide" Target="/ppt/slides/slide5.xml" Id="Rb093b6b6bd1a4e3b" /><Relationship Type="http://schemas.openxmlformats.org/officeDocument/2006/relationships/slide" Target="/ppt/slides/slide6.xml" Id="Rb85fdce4d8f840f6" /><Relationship Type="http://schemas.openxmlformats.org/officeDocument/2006/relationships/slide" Target="/ppt/slides/slide7.xml" Id="R6155255fd3ae453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65a21df804344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da4528f2d442cc" /><Relationship Type="http://schemas.openxmlformats.org/officeDocument/2006/relationships/notesMaster" Target="/ppt/notesMasters/notesMaster1.xml" Id="R9e7c672526ab483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6e6bef76e184743" /><Relationship Type="http://schemas.openxmlformats.org/officeDocument/2006/relationships/notesMaster" Target="/ppt/notesMasters/notesMaster1.xml" Id="R132eaf5c8477401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06bbb8da09547fc" /><Relationship Type="http://schemas.openxmlformats.org/officeDocument/2006/relationships/notesMaster" Target="/ppt/notesMasters/notesMaster1.xml" Id="Rc6a4d1a932ba431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44d9d7f21414ff6" /><Relationship Type="http://schemas.openxmlformats.org/officeDocument/2006/relationships/notesMaster" Target="/ppt/notesMasters/notesMaster1.xml" Id="R1e7bd242e608401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da53f24e8614fbe" /><Relationship Type="http://schemas.openxmlformats.org/officeDocument/2006/relationships/notesMaster" Target="/ppt/notesMasters/notesMaster1.xml" Id="R515ceabc778b464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38952961884abb" /><Relationship Type="http://schemas.openxmlformats.org/officeDocument/2006/relationships/notesMaster" Target="/ppt/notesMasters/notesMaster1.xml" Id="Rd887d9482b0644a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48b2e09e7d94e5b" /><Relationship Type="http://schemas.openxmlformats.org/officeDocument/2006/relationships/notesMaster" Target="/ppt/notesMasters/notesMaster1.xml" Id="Recf1b476b8174ec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同学们好！今天我们一起品读宗璞的《丁香结》。小小的丁香花蕾为何被古人称作“结”？作者又是怎样由花及人，感悟出深刻的人生哲理呢？让我们一同走进课文去探寻答案吧。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老师，作者看了这么多年的丁香，为什么直到今年春雨中才明白什么是丁香结呢？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课文没有说过去每次是怎样观察的。这次作者久立窗前，看到花苞“小小的”“圆圆的”“鼓鼓的”，觉得它像衣襟上的盘花扣。这些具体发现，让作者理解了“结”的说法。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课文引用“芭蕉不展丁香结”“丁香空结雨中愁”。作者联想到这些诗句，觉得丁香结仿佛负担着解不开的愁怨。读这里，可以把花苞的形状和心中郁结的情绪联系起来。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PDF页码：[10, 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看屏幕上的两句话。作者一方面说人生中的问题解不完，一方面又觉得没有这些问题，人生会平淡无味。这样的表达，让你读出怎样的人生态度？请想好理由再回答。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PDF页码：[10, 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老师，古人面对丁香结满心愁怨，为什么作者反而觉得如果人生没有解不完的问题，就会平淡无味呢？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前面引用的诗句带着愁绪，而作者又有自己的思考：生活里会不断遇到问题，可以积极面对。结尾的反问，让我们读到一种豁达，也提醒我们在应对问题的过程中体会生活。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老师，那我们在平时生活中遇到学习上的困难或者烦恼，是不是也可以看作丁香结呢？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可以。这是我们联系生活作的理解。遇到学习困难，可以找出卡在哪里；和朋友有误会，可以试着沟通。暂时解决不了，也可以向信任的人求助，积极面对并不意味着独自承受。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PDF页码：[10, 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本节课我们由丁香花苞的形状，读懂了古诗中的文化象征，更领悟了豁达乐观的人生态度。课后请大家写一写自己解开生活中“丁香结”的真实经历，对照自检要求看看是否写出了真切的思考与感悟。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教材来源：E:\小学教材_统编人教版\语文_统编版\义务教育教科书·语文六年级上册.pdf</a:t>
            </a:r>
          </a:p>
          <a:p xmlns:a="http://schemas.openxmlformats.org/drawingml/2006/main">
            <a:r>
              <a:t>PDF页码：[10, 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6af778e6c4e5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566c6802bf84370" /><Relationship Type="http://schemas.openxmlformats.org/officeDocument/2006/relationships/slideLayout" Target="/ppt/slideLayouts/slideLayout1.xml" Id="R2b49b302b48f4f0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9b302b48f4f0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9f97c37254c48" /><Relationship Type="http://schemas.openxmlformats.org/officeDocument/2006/relationships/image" Target="/ppt/media/image.png" Id="Rd7fa09eec7db4710" /><Relationship Type="http://schemas.openxmlformats.org/officeDocument/2006/relationships/notesSlide" Target="/ppt/notesSlides/notesSlide1.xml" Id="R407a4d999d2a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f5e133264991" /><Relationship Type="http://schemas.openxmlformats.org/officeDocument/2006/relationships/image" Target="/ppt/media/image2.png" Id="R399a6c629aab44a8" /><Relationship Type="http://schemas.openxmlformats.org/officeDocument/2006/relationships/notesSlide" Target="/ppt/notesSlides/notesSlide2.xml" Id="R6659f7e525e1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50aa34a5479c" /><Relationship Type="http://schemas.openxmlformats.org/officeDocument/2006/relationships/notesSlide" Target="/ppt/notesSlides/notesSlide3.xml" Id="R3d67c1726e33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633fc6ca42bd" /><Relationship Type="http://schemas.openxmlformats.org/officeDocument/2006/relationships/notesSlide" Target="/ppt/notesSlides/notesSlide4.xml" Id="Reb8c25ab4c06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3dc99bbf46de" /><Relationship Type="http://schemas.openxmlformats.org/officeDocument/2006/relationships/image" Target="/ppt/media/image3.png" Id="R0e7323aa7187428e" /><Relationship Type="http://schemas.openxmlformats.org/officeDocument/2006/relationships/notesSlide" Target="/ppt/notesSlides/notesSlide5.xml" Id="R8915bf0cc527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1c6f2b0c4677" /><Relationship Type="http://schemas.openxmlformats.org/officeDocument/2006/relationships/notesSlide" Target="/ppt/notesSlides/notesSlide6.xml" Id="R5eda68830fc9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7e2252ef40f6" /><Relationship Type="http://schemas.openxmlformats.org/officeDocument/2006/relationships/notesSlide" Target="/ppt/notesSlides/notesSlide7.xml" Id="Rb13eb947073446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CFADA90C-E29B-4865-815D-14A6DCA3F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2783605B-4F3A-4847-87A5-048D25CF3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丁香结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65AF869-D64A-42B8-B03D-EB0E7E0E9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观察丁香花苞如盘花扣的独特形态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CD253029-2B65-45E0-8749-1AED5A968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联系古代诗句理解愁怨的文化象征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87DAF795-4AF2-4E55-B9A2-0BC7FAD36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体会作者面对人生问题的豁达心态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fa09eec7db4710"/>
          <a:stretch xmlns:a="http://schemas.openxmlformats.org/drawingml/2006/main"/>
        </p:blipFill>
        <p:spPr>
          <a:xfrm xmlns:a="http://schemas.openxmlformats.org/drawingml/2006/main">
            <a:off x="6560297" y="1925447"/>
            <a:ext cx="4899877" cy="340029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785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C6A761CB-419C-4819-AD1F-0C1CED432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889A2768-1D80-40A7-8A82-66373A20A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丁香花蕾与盘花扣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E1CE850B-34AF-45C2-8152-5F116624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作者久立窗前细看春雨中的丁香花蕾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210AA71F-0EC1-4D2F-B84B-FCCC834F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花苞圆圆的、鼓鼓的，像盘花扣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4DD171DE-1DED-4C25-8D38-81FFE9A7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作者恍然大悟古人为何称之为丁香结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9a6c629aab44a8"/>
          <a:stretch xmlns:a="http://schemas.openxmlformats.org/drawingml/2006/main"/>
        </p:blipFill>
        <p:spPr>
          <a:xfrm xmlns:a="http://schemas.openxmlformats.org/drawingml/2006/main">
            <a:off x="6560297" y="3067210"/>
            <a:ext cx="4899877" cy="111677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0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6BD07917-5746-4B0C-8AEE-6EAC36AD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0AC46CA9-1E43-48E8-8C92-6F9D555F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古诗中的愁怨象征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25B07A78-B1A1-48AB-86F7-8B6188F5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古诗常将丁香结与微雨和闲愁联系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782DE07C-1AC5-4877-8494-117D980A9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如芭蕉不展丁香结或丁香空结雨中愁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1B19A23D-8C42-48E1-8062-5766FBA7A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未绽放的花蕾宛如心头解不开的愁怨</a:t>
            </a:r>
          </a:p>
        </p:txBody>
      </p:sp>
    </p:spTree>
    <p:extLst>
      <p:ext uri="{BB962C8B-B14F-4D97-AF65-F5344CB8AC3E}">
        <p14:creationId xmlns:p14="http://schemas.microsoft.com/office/powerpoint/2010/main" val="19205738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690DC2C9-1CC2-4500-B9CF-B1A14B606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CBC772D9-D73A-4091-8344-E069927BD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思考作者的人生态度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EB07BFE7-2434-4BFC-985B-8CFDDECEA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课文：“人生中的问题也是解不完的”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CD85F5E7-246D-44FB-A328-4CFA1528E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又问：“不然，岂不太平淡无味了吗？”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98845072-B97F-4BAD-B8C7-37E1ABD6C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从这些话中，你读出怎样的人生态度？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4C8914CE-88F9-47BA-8A79-FB124816F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2972450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9421DB5A-627F-4D98-BD79-C2CB9C5C9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AA779372-4BEA-4408-99BD-159838A2E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直面人生的丁香结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F85608E9-35A2-4964-AEF8-916605A50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每个人一辈子都有许多不顺心的事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E4029648-4D18-4D54-851A-EEBB5665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人生中的问题就像丁香结一样解不完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FD68CBA4-6912-45FB-ACF1-F0B42B59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若没有解结的过程生活就会平淡无味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7323aa7187428e"/>
          <a:stretch xmlns:a="http://schemas.openxmlformats.org/drawingml/2006/main"/>
        </p:blipFill>
        <p:spPr>
          <a:xfrm xmlns:a="http://schemas.openxmlformats.org/drawingml/2006/main">
            <a:off x="6560298" y="3003784"/>
            <a:ext cx="4899875" cy="124362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4215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C63113AE-DFFD-4BBB-9948-82338F566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1A427651-7D70-481F-8813-AC0388F79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联系实际体会哲理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1DB86FEF-FB4D-4259-9756-035D309C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练习示例：学习遇到困难，朋友产生误会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89CA1714-2A45-402D-8A28-2D026DE6C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可以把这些不顺心比作生活里的“结”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69E15373-FA90-4916-829C-B28ED72D0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正视问题，尝试解决，也可以寻求帮助</a:t>
            </a:r>
          </a:p>
        </p:txBody>
      </p:sp>
    </p:spTree>
    <p:extLst>
      <p:ext uri="{BB962C8B-B14F-4D97-AF65-F5344CB8AC3E}">
        <p14:creationId xmlns:p14="http://schemas.microsoft.com/office/powerpoint/2010/main" val="21097533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5A7331ED-4F03-4C59-9B5D-D7F04334B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六年级  语文  统编版小学语文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3FEA9246-5A3A-4405-80F8-F34638725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学习回顾与小练笔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FA247183-CBA1-41DD-99E0-36648C868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回顾丁香结从外形到愁思再到哲理的深化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16736D29-B461-4356-A125-66C1A81F2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写一次你解开生活中的丁香结的经历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AB4199BC-905B-4974-AD10-31B890A1F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自检：叙事清楚且写出真实面对的感悟</a:t>
            </a:r>
          </a:p>
        </p:txBody>
      </p:sp>
    </p:spTree>
    <p:extLst>
      <p:ext uri="{BB962C8B-B14F-4D97-AF65-F5344CB8AC3E}">
        <p14:creationId xmlns:p14="http://schemas.microsoft.com/office/powerpoint/2010/main" val="3286815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2026-09-09T14:33:21.4610000Z</dcterms:created>
  <dcterms:modified xsi:type="dcterms:W3CDTF">2026-09-09T14:33:21.4610000Z</dcterms:modified>
</coreProperties>
</file>