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6edcbb2301d45ae" /><Relationship Type="http://schemas.openxmlformats.org/officeDocument/2006/relationships/extended-properties" Target="/docProps/app.xml" Id="R04c71702447f4e3e" /><Relationship Type="http://schemas.openxmlformats.org/officeDocument/2006/relationships/officeDocument" Target="/ppt/presentation.xml" Id="R666a64296928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1ab91efd54527"/>
  </p:sldMasterIdLst>
  <p:notesMasterIdLst>
    <p:notesMasterId xmlns:r="http://schemas.openxmlformats.org/officeDocument/2006/relationships" r:id="R4093397cd8104e5b"/>
  </p:notesMasterIdLst>
  <p:sldIdLst>
    <p:sldId xmlns:r="http://schemas.openxmlformats.org/officeDocument/2006/relationships" id="256" r:id="R38eb161a3d674fdb"/>
    <p:sldId xmlns:r="http://schemas.openxmlformats.org/officeDocument/2006/relationships" id="257" r:id="R77ad0e169a0640fc"/>
    <p:sldId xmlns:r="http://schemas.openxmlformats.org/officeDocument/2006/relationships" id="258" r:id="R68918018f6894222"/>
    <p:sldId xmlns:r="http://schemas.openxmlformats.org/officeDocument/2006/relationships" id="259" r:id="R64ade4eaae4645d7"/>
    <p:sldId xmlns:r="http://schemas.openxmlformats.org/officeDocument/2006/relationships" id="260" r:id="R676a84d5cb05430b"/>
    <p:sldId xmlns:r="http://schemas.openxmlformats.org/officeDocument/2006/relationships" id="261" r:id="R98bff0ecdb474a02"/>
    <p:sldId xmlns:r="http://schemas.openxmlformats.org/officeDocument/2006/relationships" id="262" r:id="Re4e9d6e53060478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8b114d22dbe4e01" /><Relationship Type="http://schemas.openxmlformats.org/officeDocument/2006/relationships/slideMaster" Target="/ppt/slideMasters/slideMaster1.xml" Id="Raef1ab91efd54527" /><Relationship Type="http://schemas.openxmlformats.org/officeDocument/2006/relationships/notesMaster" Target="/ppt/notesMasters/notesMaster1.xml" Id="R4093397cd8104e5b" /><Relationship Type="http://schemas.openxmlformats.org/officeDocument/2006/relationships/presProps" Target="/ppt/presProps.xml" Id="R448815e16efa4b9e" /><Relationship Type="http://schemas.openxmlformats.org/officeDocument/2006/relationships/tableStyles" Target="/ppt/tableStyles.xml" Id="R10896c25a4394363" /><Relationship Type="http://schemas.openxmlformats.org/officeDocument/2006/relationships/slide" Target="/ppt/slides/slide1.xml" Id="R38eb161a3d674fdb" /><Relationship Type="http://schemas.openxmlformats.org/officeDocument/2006/relationships/slide" Target="/ppt/slides/slide2.xml" Id="R77ad0e169a0640fc" /><Relationship Type="http://schemas.openxmlformats.org/officeDocument/2006/relationships/slide" Target="/ppt/slides/slide3.xml" Id="R68918018f6894222" /><Relationship Type="http://schemas.openxmlformats.org/officeDocument/2006/relationships/slide" Target="/ppt/slides/slide4.xml" Id="R64ade4eaae4645d7" /><Relationship Type="http://schemas.openxmlformats.org/officeDocument/2006/relationships/slide" Target="/ppt/slides/slide5.xml" Id="R676a84d5cb05430b" /><Relationship Type="http://schemas.openxmlformats.org/officeDocument/2006/relationships/slide" Target="/ppt/slides/slide6.xml" Id="R98bff0ecdb474a02" /><Relationship Type="http://schemas.openxmlformats.org/officeDocument/2006/relationships/slide" Target="/ppt/slides/slide7.xml" Id="Re4e9d6e5306047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2106ef97bdb46a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e386c5e063a4feb" /><Relationship Type="http://schemas.openxmlformats.org/officeDocument/2006/relationships/notesMaster" Target="/ppt/notesMasters/notesMaster1.xml" Id="R3f21991a061d456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84c155d9ae343a7" /><Relationship Type="http://schemas.openxmlformats.org/officeDocument/2006/relationships/notesMaster" Target="/ppt/notesMasters/notesMaster1.xml" Id="R83bf59bf98b2408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173b95a725f41be" /><Relationship Type="http://schemas.openxmlformats.org/officeDocument/2006/relationships/notesMaster" Target="/ppt/notesMasters/notesMaster1.xml" Id="Rf0a57d211b9b443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ac9df3d6b1a404d" /><Relationship Type="http://schemas.openxmlformats.org/officeDocument/2006/relationships/notesMaster" Target="/ppt/notesMasters/notesMaster1.xml" Id="R626c5d2f7ddf4b8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0c1fc221804bb8" /><Relationship Type="http://schemas.openxmlformats.org/officeDocument/2006/relationships/notesMaster" Target="/ppt/notesMasters/notesMaster1.xml" Id="R427d89d154fc421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3fe94ba06e64017" /><Relationship Type="http://schemas.openxmlformats.org/officeDocument/2006/relationships/notesMaster" Target="/ppt/notesMasters/notesMaster1.xml" Id="Re44330002d304e8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3ee80a2d11a4769" /><Relationship Type="http://schemas.openxmlformats.org/officeDocument/2006/relationships/notesMaster" Target="/ppt/notesMasters/notesMaster1.xml" Id="Rcc66564259844e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同学们，很久以前人们用身上的手掌、双臂来量长度，但每个人的身体大小不一样，容易产生误会。今天我们就一起来探寻长度的奥秘，认识统一的长度单位厘米和米。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老师，量的是同一张课桌，为什么小男孩量出5拃，而老师量出来只有3拃呢？桌子明明没有变呀！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问得真好！桌子长度确实不变，但老师的手大，一拃较长；小朋友的手小，一拃较短。标准不统一，量的结果就不一样，因此我们需要统一的长度单位。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尺子是测量长度的工具，厘米是一个统一的长度单位。教材用食指宽和一条便利贴的宽，帮助我们想象一厘米。不过，每个人的食指、不同便利贴并不完全一样宽，准确测量还要看尺子的刻度。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我们先用一种常见方法测量：把纸条左端对准厘米尺的零刻度，尺子沿着纸条放直。如果右端正好对着五，纸条长几厘米？先数一数这里有几个一厘米。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我会从零开始数间隔，再判断长度。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纸条长五厘米。从零到一是一厘米，从一到二又是一厘米，一直到五，共有五个一厘米。左端对准零时，右端的刻度数就是长度。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那尺子最边上的位置就是零吗？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不一定，尺子的边缘可能还留有一小段。要找到标着零的刻度线，再对准纸条左端。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老师，要是量黑板或者教室的长度，用厘米尺一段一段地量太麻烦了，有更大的长度单位吗？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有的。量较长的物体，通常用米作单位。可以拿一把一米长的米尺感受一下，再看看刻度：一米里面有一百个一厘米，所以一米等于一百厘米。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今天我们掌握了量短物体用厘米、量长物体用米，还知道了1米等于100厘米。请完成课后小练习：量一量你的橡皮长度。量完请自检：第一，刻度0是否对齐橡皮左端；第二，右端数字读数是否准确。下课！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数学二年级上册.pdf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0fc87a61644a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a60a65601664dc4" /><Relationship Type="http://schemas.openxmlformats.org/officeDocument/2006/relationships/slideLayout" Target="/ppt/slideLayouts/slideLayout1.xml" Id="Racdac175b8b149a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ac175b8b149a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cfc2c2e14ca7" /><Relationship Type="http://schemas.openxmlformats.org/officeDocument/2006/relationships/image" Target="/ppt/media/image.png" Id="Rb88cce739f0c4ec8" /><Relationship Type="http://schemas.openxmlformats.org/officeDocument/2006/relationships/notesSlide" Target="/ppt/notesSlides/notesSlide1.xml" Id="R77bc892610be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f698dc284189" /><Relationship Type="http://schemas.openxmlformats.org/officeDocument/2006/relationships/image" Target="/ppt/media/image2.png" Id="Rdb07a9aa168143b6" /><Relationship Type="http://schemas.openxmlformats.org/officeDocument/2006/relationships/notesSlide" Target="/ppt/notesSlides/notesSlide2.xml" Id="Ra1d9022afbf1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c6436bf5c4265" /><Relationship Type="http://schemas.openxmlformats.org/officeDocument/2006/relationships/image" Target="/ppt/media/image3.png" Id="R1b2a37984f0c4cd1" /><Relationship Type="http://schemas.openxmlformats.org/officeDocument/2006/relationships/notesSlide" Target="/ppt/notesSlides/notesSlide3.xml" Id="R2c0ff954226f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1c49d54304709" /><Relationship Type="http://schemas.openxmlformats.org/officeDocument/2006/relationships/notesSlide" Target="/ppt/notesSlides/notesSlide4.xml" Id="R00aefb740274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96bf2ebe54b19" /><Relationship Type="http://schemas.openxmlformats.org/officeDocument/2006/relationships/image" Target="/ppt/media/image4.png" Id="R0b99da3adaaa4c7f" /><Relationship Type="http://schemas.openxmlformats.org/officeDocument/2006/relationships/notesSlide" Target="/ppt/notesSlides/notesSlide5.xml" Id="R704182626db0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e1aa99b64506" /><Relationship Type="http://schemas.openxmlformats.org/officeDocument/2006/relationships/image" Target="/ppt/media/image5.png" Id="R8aaa31a067a24e9f" /><Relationship Type="http://schemas.openxmlformats.org/officeDocument/2006/relationships/notesSlide" Target="/ppt/notesSlides/notesSlide6.xml" Id="Rc1bc2d69280a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ee5764ae4dc4" /><Relationship Type="http://schemas.openxmlformats.org/officeDocument/2006/relationships/notesSlide" Target="/ppt/notesSlides/notesSlide7.xml" Id="R22b79acc3d8d40c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78443362-11C5-45C6-8314-AAA7F59E3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17F28D4D-7DF2-4F64-8E2C-F7BD347F2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长度单位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BE9AAD9-0BD4-45D9-923D-2CC55DDF6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测量长度需要统一的标准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C78CD415-F866-4EF7-8546-09F8E5347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认识长度单位厘米与米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45763186-03D7-4C08-A87E-DD042A95D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掌握测量物体的基本方法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8cce739f0c4ec8"/>
          <a:stretch xmlns:a="http://schemas.openxmlformats.org/drawingml/2006/main"/>
        </p:blipFill>
        <p:spPr>
          <a:xfrm xmlns:a="http://schemas.openxmlformats.org/drawingml/2006/main">
            <a:off x="6560297" y="2688854"/>
            <a:ext cx="4899876" cy="187348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996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E333BBB3-0183-4843-BCF6-774EFEE08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FC6A10DA-7B5A-4D2C-9331-134D4723C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为什么要统一长度单位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AD304816-A611-4FCA-801C-E50256042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古人用拃或庹等测量长度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6E8D0FFB-A820-47E7-B49F-873AEAC5B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每个人的拃长短各不相同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E24718DF-8B2A-44FC-8EE3-67DA7F6C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为了便于交流需统一单位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07a9aa168143b6"/>
          <a:stretch xmlns:a="http://schemas.openxmlformats.org/drawingml/2006/main"/>
        </p:blipFill>
        <p:spPr>
          <a:xfrm xmlns:a="http://schemas.openxmlformats.org/drawingml/2006/main">
            <a:off x="6560298" y="2619330"/>
            <a:ext cx="4899876" cy="201253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917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FB96B03-2FDA-4BB3-8450-EFA3410C2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0E4E90DC-9C4C-4CA7-810F-BDF017D07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认识统一单位厘米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448F5BD1-9D87-4232-80AE-786EFBFDE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厘米是统一的长度单位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6857DE3A-0D52-43EA-96C5-D5F268A3B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量较短物体，常用厘米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6BED0D6-AFCA-4608-AB45-0AB0CE09E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教材中的食指宽约1厘米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2a37984f0c4cd1"/>
          <a:stretch xmlns:a="http://schemas.openxmlformats.org/drawingml/2006/main"/>
        </p:blipFill>
        <p:spPr>
          <a:xfrm xmlns:a="http://schemas.openxmlformats.org/drawingml/2006/main">
            <a:off x="6560297" y="2182194"/>
            <a:ext cx="4899876" cy="288680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582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D5D6DB54-F358-421C-B9DF-7B6DEA06C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6D362379-FCEB-4C2D-BB27-9DEDF03E8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怎样用尺子测量纸条长度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C5FF9B18-F3D6-452E-9B8C-8CAB9D90A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练习：在厘米尺上量一根纸条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592E66C5-C1C8-449C-A725-44F23BE7B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左端对准0，右端对准5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54C6ED5C-74A6-411E-9312-CCD737813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纸条长几厘米？说说理由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09FBD65F-E465-40F1-A8E2-226CD9392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20229321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2745D5ED-C0AA-4A0B-86D4-C4A7A2B4C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D2E86299-2176-48E3-8F61-80027F1CE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纸条的测量方法与结果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6B62FB0F-FF02-4B39-AD3A-8684E857F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尺子的刻度0对准纸条左端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C19BDE24-4975-4454-A119-336B57824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纸条右端对着5就是5厘米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560C4A45-2ACB-4DFE-8F0B-F92D5BCCC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从0到5表示包含5个1厘米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99da3adaaa4c7f"/>
          <a:stretch xmlns:a="http://schemas.openxmlformats.org/drawingml/2006/main"/>
        </p:blipFill>
        <p:spPr>
          <a:xfrm xmlns:a="http://schemas.openxmlformats.org/drawingml/2006/main">
            <a:off x="6560298" y="3200094"/>
            <a:ext cx="4899874" cy="85100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930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8FD1ACE8-2584-4BAD-AAB2-5C5EF61D9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B0F55171-295D-4AA9-B6ED-F7A77E6C6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认识米及米与厘米的关系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A1A6F9CB-3632-41B8-915A-DB4FF8CD2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量较长物体通常用米作单位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53D7CD6B-0F7F-41D1-985A-48DE57DC0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米可以用字母小写m表示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9AF2FDE8-E2CA-42A4-9BD6-381F72D92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1米里面正好有100个1厘米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E07F00C1-7C1D-4D12-8A29-F3AB88596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1米等于100厘米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aa31a067a24e9f"/>
          <a:stretch xmlns:a="http://schemas.openxmlformats.org/drawingml/2006/main"/>
        </p:blipFill>
        <p:spPr>
          <a:xfrm xmlns:a="http://schemas.openxmlformats.org/drawingml/2006/main">
            <a:off x="6560297" y="1843822"/>
            <a:ext cx="4899877" cy="3563547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906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C67464D1-C4BB-4F9F-A1E8-6E48B9A7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二年级  数学  人教版小学数学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C2BBDE1-44A8-4C8D-883D-818053AA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学习总结与实践自检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4AC09241-742A-4718-BE15-F445ADF1A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量短物体用厘米量长用米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972C3B15-1F42-48D3-BCDD-8F36644A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1米等于100厘米进率关系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B9880D08-FD59-421C-BA5E-D110C1FB7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练习：用直尺测量橡皮的长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859538A7-45EE-4805-8B98-780F4A24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自检：0刻度对准且读数准确</a:t>
            </a:r>
          </a:p>
        </p:txBody>
      </p:sp>
    </p:spTree>
    <p:extLst>
      <p:ext uri="{BB962C8B-B14F-4D97-AF65-F5344CB8AC3E}">
        <p14:creationId xmlns:p14="http://schemas.microsoft.com/office/powerpoint/2010/main" val="20345576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2026-09-09T14:44:49.3160000Z</dcterms:created>
  <dcterms:modified xsi:type="dcterms:W3CDTF">2026-09-09T14:44:49.3160000Z</dcterms:modified>
</coreProperties>
</file>