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757789f4a6249db" /><Relationship Type="http://schemas.openxmlformats.org/officeDocument/2006/relationships/extended-properties" Target="/docProps/app.xml" Id="R7b87e9830e7e4fc8" /><Relationship Type="http://schemas.openxmlformats.org/officeDocument/2006/relationships/officeDocument" Target="/ppt/presentation.xml" Id="Re1facf66e5fe4e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501623badd4c85"/>
  </p:sldMasterIdLst>
  <p:notesMasterIdLst>
    <p:notesMasterId xmlns:r="http://schemas.openxmlformats.org/officeDocument/2006/relationships" r:id="Rd48abead5d2f4d98"/>
  </p:notesMasterIdLst>
  <p:sldIdLst>
    <p:sldId xmlns:r="http://schemas.openxmlformats.org/officeDocument/2006/relationships" id="256" r:id="Rfd462cb17c4c45bf"/>
    <p:sldId xmlns:r="http://schemas.openxmlformats.org/officeDocument/2006/relationships" id="257" r:id="Rae5a09e2ac914610"/>
    <p:sldId xmlns:r="http://schemas.openxmlformats.org/officeDocument/2006/relationships" id="258" r:id="R3bd3c41a14eb4537"/>
    <p:sldId xmlns:r="http://schemas.openxmlformats.org/officeDocument/2006/relationships" id="259" r:id="Rb90239c5048d41a4"/>
    <p:sldId xmlns:r="http://schemas.openxmlformats.org/officeDocument/2006/relationships" id="260" r:id="R2c2eee3162114ca3"/>
    <p:sldId xmlns:r="http://schemas.openxmlformats.org/officeDocument/2006/relationships" id="261" r:id="Rc6f960d64ef24f87"/>
    <p:sldId xmlns:r="http://schemas.openxmlformats.org/officeDocument/2006/relationships" id="262" r:id="Rcbc9ee43d20d474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b0d8d37d2d94f90" /><Relationship Type="http://schemas.openxmlformats.org/officeDocument/2006/relationships/slideMaster" Target="/ppt/slideMasters/slideMaster1.xml" Id="Ra1501623badd4c85" /><Relationship Type="http://schemas.openxmlformats.org/officeDocument/2006/relationships/notesMaster" Target="/ppt/notesMasters/notesMaster1.xml" Id="Rd48abead5d2f4d98" /><Relationship Type="http://schemas.openxmlformats.org/officeDocument/2006/relationships/presProps" Target="/ppt/presProps.xml" Id="Re2db202127184506" /><Relationship Type="http://schemas.openxmlformats.org/officeDocument/2006/relationships/tableStyles" Target="/ppt/tableStyles.xml" Id="Rb82b1701c02c44eb" /><Relationship Type="http://schemas.openxmlformats.org/officeDocument/2006/relationships/slide" Target="/ppt/slides/slide1.xml" Id="Rfd462cb17c4c45bf" /><Relationship Type="http://schemas.openxmlformats.org/officeDocument/2006/relationships/slide" Target="/ppt/slides/slide2.xml" Id="Rae5a09e2ac914610" /><Relationship Type="http://schemas.openxmlformats.org/officeDocument/2006/relationships/slide" Target="/ppt/slides/slide3.xml" Id="R3bd3c41a14eb4537" /><Relationship Type="http://schemas.openxmlformats.org/officeDocument/2006/relationships/slide" Target="/ppt/slides/slide4.xml" Id="Rb90239c5048d41a4" /><Relationship Type="http://schemas.openxmlformats.org/officeDocument/2006/relationships/slide" Target="/ppt/slides/slide5.xml" Id="R2c2eee3162114ca3" /><Relationship Type="http://schemas.openxmlformats.org/officeDocument/2006/relationships/slide" Target="/ppt/slides/slide6.xml" Id="Rc6f960d64ef24f87" /><Relationship Type="http://schemas.openxmlformats.org/officeDocument/2006/relationships/slide" Target="/ppt/slides/slide7.xml" Id="Rcbc9ee43d20d474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f0b2c1fb16248d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684055726934522" /><Relationship Type="http://schemas.openxmlformats.org/officeDocument/2006/relationships/notesMaster" Target="/ppt/notesMasters/notesMaster1.xml" Id="Rb2d7e3ed6c9d4b0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abe728c5c934fe9" /><Relationship Type="http://schemas.openxmlformats.org/officeDocument/2006/relationships/notesMaster" Target="/ppt/notesMasters/notesMaster1.xml" Id="R3858684d7a63449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4bff680c10c427c" /><Relationship Type="http://schemas.openxmlformats.org/officeDocument/2006/relationships/notesMaster" Target="/ppt/notesMasters/notesMaster1.xml" Id="Rec5c4ef7e57d4c2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88e9cd769c04463" /><Relationship Type="http://schemas.openxmlformats.org/officeDocument/2006/relationships/notesMaster" Target="/ppt/notesMasters/notesMaster1.xml" Id="R3104d8672722430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c43e24977184faf" /><Relationship Type="http://schemas.openxmlformats.org/officeDocument/2006/relationships/notesMaster" Target="/ppt/notesMasters/notesMaster1.xml" Id="R5570df738c324d5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61bdcf82bd84447" /><Relationship Type="http://schemas.openxmlformats.org/officeDocument/2006/relationships/notesMaster" Target="/ppt/notesMasters/notesMaster1.xml" Id="R5e7446a17b7348b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bb4d834e12e4499" /><Relationship Type="http://schemas.openxmlformats.org/officeDocument/2006/relationships/notesMaster" Target="/ppt/notesMasters/notesMaster1.xml" Id="R001467c83d6c4da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同学们好！今天我们来学习第七单元的条形统计图。面对一个月里复杂多变的天气记录，怎样才能一眼看出哪种天气多、哪种天气少呢？让我们一起走进统计的世界。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数学四年级上册.pdf</a:t>
            </a:r>
          </a:p>
          <a:p xmlns:a="http://schemas.openxmlformats.org/drawingml/2006/main">
            <a:r>
              <a:t>PDF页码：99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大家看，小东把八月的天气整理成了统计表，晴天9天，阴天6天，多云9天，阵雨5天，雷阵雨2天，每个具体数据都清清楚楚。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小红用画圆圈的方法表示天数，可是如果圆圈画得不整齐，数起来挺费劲的，右边的条形统计图有什么不一样呢？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问得真好！条形统计图每一格高度完全相同，直条越高代表数量越多，左边还标有刻度，不需要挨个数圈就能快速读数。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数学四年级上册.pdf</a:t>
            </a:r>
          </a:p>
          <a:p xmlns:a="http://schemas.openxmlformats.org/drawingml/2006/main">
            <a:r>
              <a:t>PDF页码：99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我们仔细观察条形统计图。横轴标明了晴、阴、多云等天气情况，纵轴从0到9标明天数。在这里，纵轴上的每一格代表1天。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比如雷阵雨有2天，就在雷阵雨上方涂出2个小格；晴天有9天，直条就涂到刻度9。直条的高矮清晰反映出不同天气的天数差异。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数学四年级上册.pdf</a:t>
            </a:r>
          </a:p>
          <a:p xmlns:a="http://schemas.openxmlformats.org/drawingml/2006/main">
            <a:r>
              <a:t>PDF页码：99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题目数据都在屏幕上：晴九天，阴六天，多云九天，阵雨五天，雷阵雨两天。哪些天气天数最多，各有几天？同一幅条形图能怎样帮助我们比较？请想一想。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我会注意有没有并列最多的情况，再联系直条的高度来说明。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数学四年级上册.pdf</a:t>
            </a:r>
          </a:p>
          <a:p xmlns:a="http://schemas.openxmlformats.org/drawingml/2006/main">
            <a:r>
              <a:t>PDF页码：[99, 100, 101]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晴和多云都是九天，并列最多。在这幅每格表示一天的图中，它们的直条一样高。雷阵雨只有两天，直条最矮。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完全正确！统计表能非常准确地呈现每个具体数值；而条形统计图更直观形象，不用细读数字，扫一眼直条高矮就能迅速比出多少。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数学四年级上册.pdf</a:t>
            </a:r>
          </a:p>
          <a:p xmlns:a="http://schemas.openxmlformats.org/drawingml/2006/main">
            <a:r>
              <a:t>PDF页码：99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老师，如果我们在统计班级出生月份时，某个月份的人数是0，在条形图上该怎么表示呢？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如果某个月没有人出生，也就是人数为0，那么这个月份上方就空着不涂格，直条的高度就是0。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绘制时，先看表中的人数，在纵轴上找到刻度，再对应月份整齐涂好直条，画完后别忘了对照原数据检查核对。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数学四年级上册.pdf</a:t>
            </a:r>
          </a:p>
          <a:p xmlns:a="http://schemas.openxmlformats.org/drawingml/2006/main">
            <a:r>
              <a:t>PDF页码：100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今天学习的这幅图，每格表示一天。以后看到条形统计图，也要先看清每格表示多少，不能直接把格数当成数据。画图以后，把每一条的高度和原来的数据逐项核对，就能检查是否画对。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数学四年级上册.pdf</a:t>
            </a:r>
          </a:p>
          <a:p xmlns:a="http://schemas.openxmlformats.org/drawingml/2006/main">
            <a:r>
              <a:t>PDF页码：[99, 100, 101]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cc829d5944d1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62f47791dda4a6d" /><Relationship Type="http://schemas.openxmlformats.org/officeDocument/2006/relationships/slideLayout" Target="/ppt/slideLayouts/slideLayout1.xml" Id="R17e679b191a0436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e679b191a0436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b3b3754ac4753" /><Relationship Type="http://schemas.openxmlformats.org/officeDocument/2006/relationships/image" Target="/ppt/media/image.png" Id="R8ed7e635ebcd4c6b" /><Relationship Type="http://schemas.openxmlformats.org/officeDocument/2006/relationships/notesSlide" Target="/ppt/notesSlides/notesSlide1.xml" Id="Re2fe03246a5b48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e6e89ce17403b" /><Relationship Type="http://schemas.openxmlformats.org/officeDocument/2006/relationships/image" Target="/ppt/media/image2.png" Id="Rc99c3286baa6490e" /><Relationship Type="http://schemas.openxmlformats.org/officeDocument/2006/relationships/notesSlide" Target="/ppt/notesSlides/notesSlide2.xml" Id="Rcf66f3d41d6444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42bcab0004d44" /><Relationship Type="http://schemas.openxmlformats.org/officeDocument/2006/relationships/image" Target="/ppt/media/image3.png" Id="R80ac736169db43ef" /><Relationship Type="http://schemas.openxmlformats.org/officeDocument/2006/relationships/notesSlide" Target="/ppt/notesSlides/notesSlide3.xml" Id="R62ad3899097b45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a0b411a564c4e" /><Relationship Type="http://schemas.openxmlformats.org/officeDocument/2006/relationships/notesSlide" Target="/ppt/notesSlides/notesSlide4.xml" Id="Ra20c94be2cb64b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2f53da5c547b8" /><Relationship Type="http://schemas.openxmlformats.org/officeDocument/2006/relationships/image" Target="/ppt/media/image4.png" Id="R81350d1400fa4210" /><Relationship Type="http://schemas.openxmlformats.org/officeDocument/2006/relationships/notesSlide" Target="/ppt/notesSlides/notesSlide5.xml" Id="R01e909a2fe2046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b73f45d4a48a0" /><Relationship Type="http://schemas.openxmlformats.org/officeDocument/2006/relationships/image" Target="/ppt/media/image5.png" Id="R194aad8a305345d2" /><Relationship Type="http://schemas.openxmlformats.org/officeDocument/2006/relationships/notesSlide" Target="/ppt/notesSlides/notesSlide6.xml" Id="Ra8bb417f97604d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9e3e5f3dd443a" /><Relationship Type="http://schemas.openxmlformats.org/officeDocument/2006/relationships/notesSlide" Target="/ppt/notesSlides/notesSlide7.xml" Id="R6514d37f0b54413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67E0F678-F0B2-45E3-A0B8-4EC85A9F5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四年级  数学  人教版小学数学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D58E3C17-5D07-4EB2-A46F-6DF4811EE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条形统计图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5F593983-D105-4BA4-BFA5-3671D2176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整理收集到的生活数据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A7421A2F-A378-4494-A0FC-8EBE46FA0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用直观的图形表示数量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D1E55E00-61C0-4933-809C-EEAF4A24A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初步认识条形统计图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d7e635ebcd4c6b"/>
          <a:stretch xmlns:a="http://schemas.openxmlformats.org/drawingml/2006/main"/>
        </p:blipFill>
        <p:spPr>
          <a:xfrm xmlns:a="http://schemas.openxmlformats.org/drawingml/2006/main">
            <a:off x="6679070" y="1691640"/>
            <a:ext cx="4662331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28555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6A34A864-86C9-449C-8D27-F08CBF034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四年级  数学  人教版小学数学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24B0ABA6-EA87-4571-A482-D5F8B300C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从统计表到条形统计图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AF552181-84BD-4FBF-96F0-9FEDB0557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统计表能直接看出具体天数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FA6F5A71-C503-4B55-88DC-F4C7B176B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画圈图用圈的多少表示天数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0A9C522B-8FA8-403E-A9C2-E47345ADA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条形图用直条高度表示数量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99c3286baa6490e"/>
          <a:stretch xmlns:a="http://schemas.openxmlformats.org/drawingml/2006/main"/>
        </p:blipFill>
        <p:spPr>
          <a:xfrm xmlns:a="http://schemas.openxmlformats.org/drawingml/2006/main">
            <a:off x="6560299" y="3234222"/>
            <a:ext cx="4899873" cy="782747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74766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A293DAFD-669B-47F8-BC90-29B6C7DAF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四年级  数学  人教版小学数学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D9D00D04-12D1-4014-A40F-2078A8609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条形统计图的结构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A5086A17-9AB4-470B-95D2-738A229D4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横轴表示统计项目的名称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63D70434-3515-4569-B53A-82FA3BBD5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纵轴表示数量，1格代表1天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C90A4B62-5170-4AAC-906D-CC4571649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直条的高度对应具体数量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ac736169db43ef"/>
          <a:stretch xmlns:a="http://schemas.openxmlformats.org/drawingml/2006/main"/>
        </p:blipFill>
        <p:spPr>
          <a:xfrm xmlns:a="http://schemas.openxmlformats.org/drawingml/2006/main">
            <a:off x="6679070" y="1691640"/>
            <a:ext cx="4662331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93615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FE963C82-598C-45FA-82A6-4321E4E91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四年级  数学  人教版小学数学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ECD80BD4-DDED-4ADA-B975-966606579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读图思考与对比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CEDBBEA2-817A-45B8-94EA-F62E1672E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晴9天，阴6天，多云9天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868B5242-C6D0-41CF-9C10-EB4F20812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阵雨5天，雷阵雨2天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81434B1E-2097-4F8B-8F27-C5E0D25D1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哪些天气天数最多？各有几天？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125949B2-7927-4F56-953D-9263056A4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怎样从同一幅条形图中比较多少？</a:t>
            </a:r>
          </a:p>
        </p:txBody>
      </p:sp>
      <p:sp>
        <p:nvSpPr>
          <p:cNvPr id="7" name="s4_body5_text">
            <a:extLst xmlns:a="http://schemas.openxmlformats.org/drawingml/2006/main">
              <a:ext uri="{FF2B5EF4-FFF2-40B4-BE49-F238E27FC236}">
                <a16:creationId xmlns:a16="http://schemas.microsoft.com/office/drawing/2014/main" id="{53C0EFE1-C7CE-4B33-896F-3EF14FF26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73168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88458854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CBC6DC1C-2A69-4FBB-A10E-6B8E22B89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四年级  数学  人教版小学数学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056D3E4A-10D3-4DF5-9726-579FA19D7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读图解答与特点对比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8FFE25A1-BF5C-448F-AD1C-A760B018F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晴天和多云天数最多，都是9天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9E448FA1-19B1-44F8-AC18-5B51BEBDA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统计表：便于记录和看清具体数值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C4CB082A-2E47-4DDF-B957-4379A8D85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条形图：直观形象，便于直观比较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1350d1400fa4210"/>
          <a:stretch xmlns:a="http://schemas.openxmlformats.org/drawingml/2006/main"/>
        </p:blipFill>
        <p:spPr>
          <a:xfrm xmlns:a="http://schemas.openxmlformats.org/drawingml/2006/main">
            <a:off x="6679070" y="1691640"/>
            <a:ext cx="4662331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22192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EF6C8D1F-787E-4D34-896D-53A7F17BC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四年级  数学  人教版小学数学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60673BF9-5E5E-43E8-8286-7C3FF4C95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用条形统计图表示数据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49AB1520-1081-416F-96E2-0E9EC9538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收集数据后依次填入统计表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73959726-89ED-47A3-99F2-DE725C4AD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横轴找月份，纵轴找人数刻度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E5D92F61-0269-4F67-8D37-9478F97C2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以1格代表1人，涂出对应直条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4aad8a305345d2"/>
          <a:stretch xmlns:a="http://schemas.openxmlformats.org/drawingml/2006/main"/>
        </p:blipFill>
        <p:spPr>
          <a:xfrm xmlns:a="http://schemas.openxmlformats.org/drawingml/2006/main">
            <a:off x="6560297" y="2470491"/>
            <a:ext cx="4899877" cy="2310208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85285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84E330EE-2302-445E-86AA-5B4D325A3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四年级  数学  人教版小学数学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B7D7F57D-C38C-455D-A80F-C7EF192EA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学习总结与自检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524BAE2C-4B47-4D35-8902-4C8EE2BBA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先看每格代表多少，再读直条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EF6C522D-B5D7-4565-98A0-47EED3050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同一幅图中，用直条高度比较多少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5CC3AE2C-96A9-4ABC-AEFE-3BE5C52A7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练习：根据数据画图，再逐项核对</a:t>
            </a:r>
          </a:p>
        </p:txBody>
      </p:sp>
      <p:sp>
        <p:nvSpPr>
          <p:cNvPr id="6" name="s7_body4_text">
            <a:extLst xmlns:a="http://schemas.openxmlformats.org/drawingml/2006/main">
              <a:ext uri="{FF2B5EF4-FFF2-40B4-BE49-F238E27FC236}">
                <a16:creationId xmlns:a16="http://schemas.microsoft.com/office/drawing/2014/main" id="{5A1E6781-CAFE-43A9-BE22-BC7EFD935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自检：项目齐全，刻度、条高正确</a:t>
            </a:r>
          </a:p>
        </p:txBody>
      </p:sp>
    </p:spTree>
    <p:extLst>
      <p:ext uri="{BB962C8B-B14F-4D97-AF65-F5344CB8AC3E}">
        <p14:creationId xmlns:p14="http://schemas.microsoft.com/office/powerpoint/2010/main" val="168639093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2026-09-09T14:44:56.1450000Z</dcterms:created>
  <dcterms:modified xsi:type="dcterms:W3CDTF">2026-09-09T14:44:56.1450000Z</dcterms:modified>
</coreProperties>
</file>