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c876cd7f19a48f1" /><Relationship Type="http://schemas.openxmlformats.org/officeDocument/2006/relationships/extended-properties" Target="/docProps/app.xml" Id="R9d7b4261bdd74080" /><Relationship Type="http://schemas.openxmlformats.org/officeDocument/2006/relationships/officeDocument" Target="/ppt/presentation.xml" Id="R7d09c5f4151f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8ddcc091541f7"/>
  </p:sldMasterIdLst>
  <p:notesMasterIdLst>
    <p:notesMasterId xmlns:r="http://schemas.openxmlformats.org/officeDocument/2006/relationships" r:id="Rb251691d04124611"/>
  </p:notesMasterIdLst>
  <p:sldIdLst>
    <p:sldId xmlns:r="http://schemas.openxmlformats.org/officeDocument/2006/relationships" id="256" r:id="R3d9f81afeffc416f"/>
    <p:sldId xmlns:r="http://schemas.openxmlformats.org/officeDocument/2006/relationships" id="257" r:id="Re64509f57be04aef"/>
    <p:sldId xmlns:r="http://schemas.openxmlformats.org/officeDocument/2006/relationships" id="258" r:id="Rdb28f87a79464721"/>
    <p:sldId xmlns:r="http://schemas.openxmlformats.org/officeDocument/2006/relationships" id="259" r:id="R15c926d833f04295"/>
    <p:sldId xmlns:r="http://schemas.openxmlformats.org/officeDocument/2006/relationships" id="260" r:id="Rada6ab58b888453c"/>
    <p:sldId xmlns:r="http://schemas.openxmlformats.org/officeDocument/2006/relationships" id="261" r:id="R4d4392eb9f184ae2"/>
    <p:sldId xmlns:r="http://schemas.openxmlformats.org/officeDocument/2006/relationships" id="262" r:id="R7e1b654c5c944da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2f8c9c71c74c9b" /><Relationship Type="http://schemas.openxmlformats.org/officeDocument/2006/relationships/slideMaster" Target="/ppt/slideMasters/slideMaster1.xml" Id="R60e8ddcc091541f7" /><Relationship Type="http://schemas.openxmlformats.org/officeDocument/2006/relationships/notesMaster" Target="/ppt/notesMasters/notesMaster1.xml" Id="Rb251691d04124611" /><Relationship Type="http://schemas.openxmlformats.org/officeDocument/2006/relationships/presProps" Target="/ppt/presProps.xml" Id="Rbd350e50f6694dba" /><Relationship Type="http://schemas.openxmlformats.org/officeDocument/2006/relationships/tableStyles" Target="/ppt/tableStyles.xml" Id="R08a1798692c341ba" /><Relationship Type="http://schemas.openxmlformats.org/officeDocument/2006/relationships/slide" Target="/ppt/slides/slide1.xml" Id="R3d9f81afeffc416f" /><Relationship Type="http://schemas.openxmlformats.org/officeDocument/2006/relationships/slide" Target="/ppt/slides/slide2.xml" Id="Re64509f57be04aef" /><Relationship Type="http://schemas.openxmlformats.org/officeDocument/2006/relationships/slide" Target="/ppt/slides/slide3.xml" Id="Rdb28f87a79464721" /><Relationship Type="http://schemas.openxmlformats.org/officeDocument/2006/relationships/slide" Target="/ppt/slides/slide4.xml" Id="R15c926d833f04295" /><Relationship Type="http://schemas.openxmlformats.org/officeDocument/2006/relationships/slide" Target="/ppt/slides/slide5.xml" Id="Rada6ab58b888453c" /><Relationship Type="http://schemas.openxmlformats.org/officeDocument/2006/relationships/slide" Target="/ppt/slides/slide6.xml" Id="R4d4392eb9f184ae2" /><Relationship Type="http://schemas.openxmlformats.org/officeDocument/2006/relationships/slide" Target="/ppt/slides/slide7.xml" Id="R7e1b654c5c944da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7861e029ae4c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6e0736b9d5840a7" /><Relationship Type="http://schemas.openxmlformats.org/officeDocument/2006/relationships/notesMaster" Target="/ppt/notesMasters/notesMaster1.xml" Id="R9b311ccfe1dc4a8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4c9a430290e49a6" /><Relationship Type="http://schemas.openxmlformats.org/officeDocument/2006/relationships/notesMaster" Target="/ppt/notesMasters/notesMaster1.xml" Id="Ra41bbfbf632d43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c0b10e48c8b404c" /><Relationship Type="http://schemas.openxmlformats.org/officeDocument/2006/relationships/notesMaster" Target="/ppt/notesMasters/notesMaster1.xml" Id="R5d0cd63335c04ed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407bb17faa546ca" /><Relationship Type="http://schemas.openxmlformats.org/officeDocument/2006/relationships/notesMaster" Target="/ppt/notesMasters/notesMaster1.xml" Id="Raded1cb923ea4f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72f873d2ea94e2e" /><Relationship Type="http://schemas.openxmlformats.org/officeDocument/2006/relationships/notesMaster" Target="/ppt/notesMasters/notesMaster1.xml" Id="R66c560509c164a8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6bd0354ee514641" /><Relationship Type="http://schemas.openxmlformats.org/officeDocument/2006/relationships/notesMaster" Target="/ppt/notesMasters/notesMaster1.xml" Id="R2f85bfd523e34ce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3f92832d608403f" /><Relationship Type="http://schemas.openxmlformats.org/officeDocument/2006/relationships/notesMaster" Target="/ppt/notesMasters/notesMaster1.xml" Id="Rf011b61e620f478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青蛙和龟都可能出现在水边，它们属于同一类动物吗？教材提醒我们，给动物分类要观察身体特征，不能只看它在哪里活动。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我想看看它们的皮肤和呼吸方式有什么不同。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以青蛙为例，它的皮肤裸露，没有鳞或甲。蝌蚪用鳃呼吸，成蛙主要用肺呼吸，皮肤也参与呼吸。教材通过这类特征介绍两栖动物。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龟能下水，为什么不是两栖动物呢？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会不会下水，不是这里的分类标准。龟有甲，用肺呼吸，是爬行动物。教材还列举了蛇和蜥蜴，要结合特征与已有知识判断，不能只凭名字或活动地点。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甲的皮肤裸露，幼体用鳃呼吸；乙的体表有鳞或甲，用肺呼吸。按照本课介绍的典型特征，它们分别更符合哪一类？请给出判断依据。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我会同时看体表和呼吸特征，不只看一个词。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甲更符合两栖动物，乙更符合爬行动物的典型特征。这是一道依据描述作判断的练习。真正辨认陌生动物时，还需要更多可靠资料，不能用简短口诀代替全部分类知识。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我能抓一只青蛙来检查它的皮肤吗？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不需要。教材照片已经能帮助我们观察，野外遇到动物应保持距离，不捕捉或触摸。教材也提醒，野生动物可能携带致病微生物，不能食用。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回顾今天的例子：青蛙是两栖动物，龟、蛇、蜥蜴是爬行动物。请选两个例子，说说它们的不同特征。说出依据，并知道简化特征的适用范围，才是有根据的分类。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教材来源：E:\小学教材_统编人教版\科学\人教鄂教版\义务教育教科书·科学四年级上册.pdf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2c7fc5646466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a7ecc36cb09452d" /><Relationship Type="http://schemas.openxmlformats.org/officeDocument/2006/relationships/slideLayout" Target="/ppt/slideLayouts/slideLayout1.xml" Id="R308f46c5b9e6467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f46c5b9e6467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f19fd6af49dc" /><Relationship Type="http://schemas.openxmlformats.org/officeDocument/2006/relationships/image" Target="/ppt/media/image.png" Id="Rd7bf75be6df74fda" /><Relationship Type="http://schemas.openxmlformats.org/officeDocument/2006/relationships/notesSlide" Target="/ppt/notesSlides/notesSlide1.xml" Id="R5c486e23c841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3f65813d49fb" /><Relationship Type="http://schemas.openxmlformats.org/officeDocument/2006/relationships/image" Target="/ppt/media/image2.png" Id="R39d64bd490834eed" /><Relationship Type="http://schemas.openxmlformats.org/officeDocument/2006/relationships/notesSlide" Target="/ppt/notesSlides/notesSlide2.xml" Id="R4eed3ab83d10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071150594a54" /><Relationship Type="http://schemas.openxmlformats.org/officeDocument/2006/relationships/image" Target="/ppt/media/image3.png" Id="R265e5092fd35443f" /><Relationship Type="http://schemas.openxmlformats.org/officeDocument/2006/relationships/notesSlide" Target="/ppt/notesSlides/notesSlide3.xml" Id="R89882a77b1c1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5862c3c074cc8" /><Relationship Type="http://schemas.openxmlformats.org/officeDocument/2006/relationships/notesSlide" Target="/ppt/notesSlides/notesSlide4.xml" Id="R4739c2d24294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5ce044e2e4b70" /><Relationship Type="http://schemas.openxmlformats.org/officeDocument/2006/relationships/notesSlide" Target="/ppt/notesSlides/notesSlide5.xml" Id="R05a8219bd9a7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cc0446b5474f" /><Relationship Type="http://schemas.openxmlformats.org/officeDocument/2006/relationships/image" Target="/ppt/media/image4.png" Id="R0ae85ae4bf3440e0" /><Relationship Type="http://schemas.openxmlformats.org/officeDocument/2006/relationships/notesSlide" Target="/ppt/notesSlides/notesSlide6.xml" Id="R10808c8d1962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cce3cf5043a1" /><Relationship Type="http://schemas.openxmlformats.org/officeDocument/2006/relationships/notesSlide" Target="/ppt/notesSlides/notesSlide7.xml" Id="R96727bdc3a7645e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63287653-FA23-452B-B487-A29E60CE9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D36ED22A-B460-45E5-875C-1965A4722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认识两栖动物与爬行动物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A1741067-D127-4BB1-8A52-82E38B6BB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观察身体特征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AFB739B9-585D-4C0F-8468-F1ECADC0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认识两栖动物与爬行动物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0F7E8711-6E34-4B0E-BB80-1AAAA7DB6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用多种特征判断类别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bf75be6df74fda"/>
          <a:stretch xmlns:a="http://schemas.openxmlformats.org/drawingml/2006/main"/>
        </p:blipFill>
        <p:spPr>
          <a:xfrm xmlns:a="http://schemas.openxmlformats.org/drawingml/2006/main">
            <a:off x="6560297" y="1838505"/>
            <a:ext cx="4899877" cy="357418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623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96D48A90-F522-425A-95BF-8C416B22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63BBC86D-6C08-4A47-955C-D166598A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以青蛙认识两栖动物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E1C3A193-330C-4C3A-B57A-CD87681BB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青蛙属于两栖动物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694E7F7B-4F40-4B0B-AECB-B56B18D69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皮肤裸露，没有鳞或甲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BC78295-E7C8-43BD-9E1B-ECC6C4B98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蝌蚪与成蛙的呼吸有变化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d64bd490834eed"/>
          <a:stretch xmlns:a="http://schemas.openxmlformats.org/drawingml/2006/main"/>
        </p:blipFill>
        <p:spPr>
          <a:xfrm xmlns:a="http://schemas.openxmlformats.org/drawingml/2006/main">
            <a:off x="6560297" y="1838505"/>
            <a:ext cx="4899877" cy="357418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441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8A9CE022-9CFA-4E85-B7E8-969B5611D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791DB8E7-7E42-4F34-B575-081FF79AA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认识爬行动物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EC0F9D80-A95C-4F19-BFF9-F8EA5AFBD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龟、蜥蜴、蛇属于爬行动物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4E91C8EB-CB0B-4973-B0B3-6CA5EFB42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身体表面通常有鳞或甲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A65F5B49-70EF-49FF-991B-BAE395AC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用肺呼吸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5e5092fd35443f"/>
          <a:stretch xmlns:a="http://schemas.openxmlformats.org/drawingml/2006/main"/>
        </p:blipFill>
        <p:spPr>
          <a:xfrm xmlns:a="http://schemas.openxmlformats.org/drawingml/2006/main">
            <a:off x="6560297" y="2063479"/>
            <a:ext cx="4899876" cy="312423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107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2EC7F777-8F4D-48F3-9CF0-7496E3ABD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F8D21804-99B6-43AF-B0D7-48371FD81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根据特征判断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1FB08C1E-B8CC-477F-B57A-663D2CBBC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甲：皮肤裸露，幼体用鳃呼吸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74D6E3F5-CEC3-4F96-A64B-F3DA6EE35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乙：体表有鳞或甲，用肺呼吸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A35DF1F-5759-4022-9EFF-931226259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按本课特征，分别更符合哪类？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D84AD76-D9A8-416C-B1E1-A908A3D6C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1144720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EA010D01-A147-4BA9-8606-CCBEF0FE3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762DA657-31D7-49DA-8D9A-FE050B45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把依据说清楚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826190A-DB05-4C76-9AAB-9C3EDFF2E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甲更符合两栖动物的典型特征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F0EBFE14-3498-4449-8B08-57ACAF39B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乙更符合爬行动物的典型特征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3285E820-072E-423A-8F98-6D22C772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实际辨认还要结合更多资料</a:t>
            </a:r>
          </a:p>
        </p:txBody>
      </p:sp>
    </p:spTree>
    <p:extLst>
      <p:ext uri="{BB962C8B-B14F-4D97-AF65-F5344CB8AC3E}">
        <p14:creationId xmlns:p14="http://schemas.microsoft.com/office/powerpoint/2010/main" val="11235900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221C23EB-DEB5-4808-B6FC-B1D22D1F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04ADB09A-FEFC-4D98-8EF2-3EB9E5CFD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观察也要保护动物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2BF2B048-DB15-4512-88EB-3BDF97D3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用教材、照片等观察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79CEC6C-B0FD-4211-97AA-425F594E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不捕捉、不触摸野生动物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AA62317-C934-46B5-A91C-F7D56AF6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不食用野生动物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e85ae4bf3440e0"/>
          <a:stretch xmlns:a="http://schemas.openxmlformats.org/drawingml/2006/main"/>
        </p:blipFill>
        <p:spPr>
          <a:xfrm xmlns:a="http://schemas.openxmlformats.org/drawingml/2006/main">
            <a:off x="6560297" y="2700679"/>
            <a:ext cx="4899876" cy="184983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512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E98131A2-6C26-42F9-BE09-A316AC77F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四年级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93976583-5972-4BBD-93B9-CBDED4BE9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分类自检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1C54367E-D232-44ED-8F6C-A55BAA2AF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青蛙：两栖动物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7654E0BA-7ED9-42B8-8B4E-07CFD0945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龟、蛇、蜥蜴：爬行动物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84507DA-51F5-4036-BE6C-F48A20ADA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能说类别，也能说判断依据</a:t>
            </a:r>
          </a:p>
        </p:txBody>
      </p:sp>
    </p:spTree>
    <p:extLst>
      <p:ext uri="{BB962C8B-B14F-4D97-AF65-F5344CB8AC3E}">
        <p14:creationId xmlns:p14="http://schemas.microsoft.com/office/powerpoint/2010/main" val="15532043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2026-09-09T14:54:26.9950000Z</dcterms:created>
  <dcterms:modified xsi:type="dcterms:W3CDTF">2026-09-09T14:54:26.9950000Z</dcterms:modified>
</coreProperties>
</file>