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a9ba884aea94b21" /><Relationship Type="http://schemas.openxmlformats.org/officeDocument/2006/relationships/extended-properties" Target="/docProps/app.xml" Id="R488c5a1b6cad4783" /><Relationship Type="http://schemas.openxmlformats.org/officeDocument/2006/relationships/officeDocument" Target="/ppt/presentation.xml" Id="R5f3939eb21d94e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18b0defb1c45ac"/>
  </p:sldMasterIdLst>
  <p:notesMasterIdLst>
    <p:notesMasterId xmlns:r="http://schemas.openxmlformats.org/officeDocument/2006/relationships" r:id="R5b74317881f04d14"/>
  </p:notesMasterIdLst>
  <p:sldIdLst>
    <p:sldId xmlns:r="http://schemas.openxmlformats.org/officeDocument/2006/relationships" id="256" r:id="Rd3ee231b242b41ed"/>
    <p:sldId xmlns:r="http://schemas.openxmlformats.org/officeDocument/2006/relationships" id="257" r:id="R18944bc351164ed4"/>
    <p:sldId xmlns:r="http://schemas.openxmlformats.org/officeDocument/2006/relationships" id="258" r:id="Rc5097c2d77834849"/>
    <p:sldId xmlns:r="http://schemas.openxmlformats.org/officeDocument/2006/relationships" id="259" r:id="Rfd3ad648448345a7"/>
    <p:sldId xmlns:r="http://schemas.openxmlformats.org/officeDocument/2006/relationships" id="260" r:id="R430b489ed83f40cb"/>
    <p:sldId xmlns:r="http://schemas.openxmlformats.org/officeDocument/2006/relationships" id="261" r:id="Rfc746746fc3448c2"/>
    <p:sldId xmlns:r="http://schemas.openxmlformats.org/officeDocument/2006/relationships" id="262" r:id="R0ab9fa78e4ed43af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46598f13dbb485a" /><Relationship Type="http://schemas.openxmlformats.org/officeDocument/2006/relationships/slideMaster" Target="/ppt/slideMasters/slideMaster1.xml" Id="R4518b0defb1c45ac" /><Relationship Type="http://schemas.openxmlformats.org/officeDocument/2006/relationships/notesMaster" Target="/ppt/notesMasters/notesMaster1.xml" Id="R5b74317881f04d14" /><Relationship Type="http://schemas.openxmlformats.org/officeDocument/2006/relationships/presProps" Target="/ppt/presProps.xml" Id="Rd4f6022957e047ee" /><Relationship Type="http://schemas.openxmlformats.org/officeDocument/2006/relationships/tableStyles" Target="/ppt/tableStyles.xml" Id="Raf1b6d13a157483f" /><Relationship Type="http://schemas.openxmlformats.org/officeDocument/2006/relationships/slide" Target="/ppt/slides/slide1.xml" Id="Rd3ee231b242b41ed" /><Relationship Type="http://schemas.openxmlformats.org/officeDocument/2006/relationships/slide" Target="/ppt/slides/slide2.xml" Id="R18944bc351164ed4" /><Relationship Type="http://schemas.openxmlformats.org/officeDocument/2006/relationships/slide" Target="/ppt/slides/slide3.xml" Id="Rc5097c2d77834849" /><Relationship Type="http://schemas.openxmlformats.org/officeDocument/2006/relationships/slide" Target="/ppt/slides/slide4.xml" Id="Rfd3ad648448345a7" /><Relationship Type="http://schemas.openxmlformats.org/officeDocument/2006/relationships/slide" Target="/ppt/slides/slide5.xml" Id="R430b489ed83f40cb" /><Relationship Type="http://schemas.openxmlformats.org/officeDocument/2006/relationships/slide" Target="/ppt/slides/slide6.xml" Id="Rfc746746fc3448c2" /><Relationship Type="http://schemas.openxmlformats.org/officeDocument/2006/relationships/slide" Target="/ppt/slides/slide7.xml" Id="R0ab9fa78e4ed43a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a9cd54e97ac4b7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ee261d626f54ffb" /><Relationship Type="http://schemas.openxmlformats.org/officeDocument/2006/relationships/notesMaster" Target="/ppt/notesMasters/notesMaster1.xml" Id="R8babb365a20246d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f73ba32295a6443b" /><Relationship Type="http://schemas.openxmlformats.org/officeDocument/2006/relationships/notesMaster" Target="/ppt/notesMasters/notesMaster1.xml" Id="R2e6845376818439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b9ab25bb0944544" /><Relationship Type="http://schemas.openxmlformats.org/officeDocument/2006/relationships/notesMaster" Target="/ppt/notesMasters/notesMaster1.xml" Id="R2f3a628c6e52472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465bb4bb3184f24" /><Relationship Type="http://schemas.openxmlformats.org/officeDocument/2006/relationships/notesMaster" Target="/ppt/notesMasters/notesMaster1.xml" Id="R065d3c27c38a4d4f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c58cbad4bb74c63" /><Relationship Type="http://schemas.openxmlformats.org/officeDocument/2006/relationships/notesMaster" Target="/ppt/notesMasters/notesMaster1.xml" Id="R4edbf38c43ed4a7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9c57ead04794d79" /><Relationship Type="http://schemas.openxmlformats.org/officeDocument/2006/relationships/notesMaster" Target="/ppt/notesMasters/notesMaster1.xml" Id="Rd5fd91121ef747f0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ac91debd6814b65" /><Relationship Type="http://schemas.openxmlformats.org/officeDocument/2006/relationships/notesMaster" Target="/ppt/notesMasters/notesMaster1.xml" Id="R4aa7988f7fe5442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一杯热水怎样更快凉下来？教材展示了倒入碗中、吹气、扇风等办法。今天先分析这些方法，再把思路用到生活中的散热问题。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这些办法看起来不同，为什么都可能有帮助呢？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教材来源：E:\小学教材_统编人教版\科学\人教鄂教版\义务教育教科书·科学五年级上册.pdf</a:t>
            </a:r>
          </a:p>
          <a:p xmlns:a="http://schemas.openxmlformats.org/drawingml/2006/main">
            <a:r>
              <a:t>PDF页码：17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吹气和扇风能加快空气流动，有助于散热。图中是教材情境，同学们不需要端拿滚烫的水来试。如果安排比较活动，应由教师提供温度合适的材料。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教材来源：E:\小学教材_统编人教版\科学\人教鄂教版\义务教育教科书·科学五年级上册.pdf</a:t>
            </a:r>
          </a:p>
          <a:p xmlns:a="http://schemas.openxmlformats.org/drawingml/2006/main">
            <a:r>
              <a:t>PDF页码：17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为什么有些散热器上有一片一片的结构？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这些结构可以增大散热面积。配合导热较好的材料，热量就更容易传到周围。材料、面积和空气流动，都能成为分析散热的线索。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教材来源：E:\小学教材_统编人教版\科学\人教鄂教版\义务教育教科书·科学五年级上册.pdf</a:t>
            </a:r>
          </a:p>
          <a:p xmlns:a="http://schemas.openxmlformats.org/drawingml/2006/main">
            <a:r>
              <a:t>PDF页码：17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如果只研究扇风有没有影响，两杯水的水量、初温和容器保持相同，一杯扇风，一杯不扇。还应怎样测量，才能公平比较？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我想要在相同的时间点测温，比较各自下降了多少。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教材来源：E:\小学教材_统编人教版\科学\人教鄂教版\义务教育教科书·科学五年级上册.pdf</a:t>
            </a:r>
          </a:p>
          <a:p xmlns:a="http://schemas.openxmlformats.org/drawingml/2006/main">
            <a:r>
              <a:t>PDF页码：[17, 18]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这个想法对。要在相同时间点记录温度，再比较降温幅度。我们现在完成的是实验设计，还没有测得数据，不能编造某杯降了几度或宣布实验已成功。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教材来源：E:\小学教材_统编人教版\科学\人教鄂教版\义务教育教科书·科学五年级上册.pdf</a:t>
            </a:r>
          </a:p>
          <a:p xmlns:a="http://schemas.openxmlformats.org/drawingml/2006/main">
            <a:r>
              <a:t>PDF页码：[17, 18]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电脑里为什么也会有小风扇？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电子元件工作时会发热，风扇能带动空气流动。教材还介绍导热胶、胶垫和石墨片等材料，它们帮助热量传递。不同材料用途有差别，不用自行拆开设备验证。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教材来源：E:\小学教材_统编人教版\科学\人教鄂教版\义务教育教科书·科学五年级上册.pdf</a:t>
            </a:r>
          </a:p>
          <a:p xmlns:a="http://schemas.openxmlformats.org/drawingml/2006/main">
            <a:r>
              <a:t>PDF页码：18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保温希望减缓热量向外传递，散热希望促进热量向周围传递。请选教材中的一种办法，说明它利用了空气流动、材料还是面积的变化，再想想怎样通过安全的比较活动检验。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教材来源：E:\小学教材_统编人教版\科学\人教鄂教版\义务教育教科书·科学五年级上册.pdf</a:t>
            </a:r>
          </a:p>
          <a:p xmlns:a="http://schemas.openxmlformats.org/drawingml/2006/main">
            <a:r>
              <a:t>PDF页码：[17, 18]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0ec5e2cb8c45ee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9e8e80a1d4d94827" /><Relationship Type="http://schemas.openxmlformats.org/officeDocument/2006/relationships/slideLayout" Target="/ppt/slideLayouts/slideLayout1.xml" Id="Rb8270645433946f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270645433946f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4a95276ea4c41" /><Relationship Type="http://schemas.openxmlformats.org/officeDocument/2006/relationships/image" Target="/ppt/media/image.png" Id="R3f1fd941f0294fc6" /><Relationship Type="http://schemas.openxmlformats.org/officeDocument/2006/relationships/notesSlide" Target="/ppt/notesSlides/notesSlide1.xml" Id="Rcfe1c4e0322344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1746db1454274" /><Relationship Type="http://schemas.openxmlformats.org/officeDocument/2006/relationships/image" Target="/ppt/media/image2.png" Id="R8c676a2a17044e7a" /><Relationship Type="http://schemas.openxmlformats.org/officeDocument/2006/relationships/notesSlide" Target="/ppt/notesSlides/notesSlide2.xml" Id="R41a6005c981c4d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3ef6999ea4b02" /><Relationship Type="http://schemas.openxmlformats.org/officeDocument/2006/relationships/image" Target="/ppt/media/image3.png" Id="R6360cea7fecd4743" /><Relationship Type="http://schemas.openxmlformats.org/officeDocument/2006/relationships/notesSlide" Target="/ppt/notesSlides/notesSlide3.xml" Id="R400506f626604c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ae14adf004581" /><Relationship Type="http://schemas.openxmlformats.org/officeDocument/2006/relationships/notesSlide" Target="/ppt/notesSlides/notesSlide4.xml" Id="Rf8b99c00da2442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d21d50a764622" /><Relationship Type="http://schemas.openxmlformats.org/officeDocument/2006/relationships/notesSlide" Target="/ppt/notesSlides/notesSlide5.xml" Id="R8d1bdb38a39b4a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3e2c782624401" /><Relationship Type="http://schemas.openxmlformats.org/officeDocument/2006/relationships/image" Target="/ppt/media/image4.png" Id="R49ec184af2bf47c8" /><Relationship Type="http://schemas.openxmlformats.org/officeDocument/2006/relationships/notesSlide" Target="/ppt/notesSlides/notesSlide6.xml" Id="Raeb8f241d73e4c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b04c549a44719" /><Relationship Type="http://schemas.openxmlformats.org/officeDocument/2006/relationships/notesSlide" Target="/ppt/notesSlides/notesSlide7.xml" Id="Rb65f1e6bd3b94856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1_metadata_text">
            <a:extLst xmlns:a="http://schemas.openxmlformats.org/drawingml/2006/main">
              <a:ext uri="{FF2B5EF4-FFF2-40B4-BE49-F238E27FC236}">
                <a16:creationId xmlns:a16="http://schemas.microsoft.com/office/drawing/2014/main" id="{BB15C9DE-18E5-420A-870C-2FA6F7B87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五年级  科学  人教鄂教版小学科学 上册</a:t>
            </a:r>
          </a:p>
        </p:txBody>
      </p:sp>
      <p:sp>
        <p:nvSpPr>
          <p:cNvPr id="2" name="s1_heading_title">
            <a:extLst xmlns:a="http://schemas.openxmlformats.org/drawingml/2006/main">
              <a:ext uri="{FF2B5EF4-FFF2-40B4-BE49-F238E27FC236}">
                <a16:creationId xmlns:a16="http://schemas.microsoft.com/office/drawing/2014/main" id="{5C1AC0F6-B8E6-4D99-9B44-A30D3958F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60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怎样散热</a:t>
            </a:r>
          </a:p>
        </p:txBody>
      </p:sp>
      <p:sp>
        <p:nvSpPr>
          <p:cNvPr id="3" name="s1_body1_text">
            <a:extLst xmlns:a="http://schemas.openxmlformats.org/drawingml/2006/main">
              <a:ext uri="{FF2B5EF4-FFF2-40B4-BE49-F238E27FC236}">
                <a16:creationId xmlns:a16="http://schemas.microsoft.com/office/drawing/2014/main" id="{E84F4084-F4DC-41EE-B0F4-08B8C79C5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观察生活中的散热办法</a:t>
            </a:r>
          </a:p>
        </p:txBody>
      </p:sp>
      <p:sp>
        <p:nvSpPr>
          <p:cNvPr id="4" name="s1_body2_text">
            <a:extLst xmlns:a="http://schemas.openxmlformats.org/drawingml/2006/main">
              <a:ext uri="{FF2B5EF4-FFF2-40B4-BE49-F238E27FC236}">
                <a16:creationId xmlns:a16="http://schemas.microsoft.com/office/drawing/2014/main" id="{9A5FC872-1897-4EAA-86EE-FE065CE4F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联系热传递解释现象</a:t>
            </a:r>
          </a:p>
        </p:txBody>
      </p:sp>
      <p:sp>
        <p:nvSpPr>
          <p:cNvPr id="5" name="s1_body3_text">
            <a:extLst xmlns:a="http://schemas.openxmlformats.org/drawingml/2006/main">
              <a:ext uri="{FF2B5EF4-FFF2-40B4-BE49-F238E27FC236}">
                <a16:creationId xmlns:a16="http://schemas.microsoft.com/office/drawing/2014/main" id="{9B9DCE14-1E8D-4CBC-A9A3-52EDF2078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设计比较时控制条件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f1fd941f0294fc6"/>
          <a:stretch xmlns:a="http://schemas.openxmlformats.org/drawingml/2006/main"/>
        </p:blipFill>
        <p:spPr>
          <a:xfrm xmlns:a="http://schemas.openxmlformats.org/drawingml/2006/main">
            <a:off x="6560297" y="2526763"/>
            <a:ext cx="4899876" cy="2197664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05083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2_metadata_text">
            <a:extLst xmlns:a="http://schemas.openxmlformats.org/drawingml/2006/main">
              <a:ext uri="{FF2B5EF4-FFF2-40B4-BE49-F238E27FC236}">
                <a16:creationId xmlns:a16="http://schemas.microsoft.com/office/drawing/2014/main" id="{92391BA7-7431-4884-BBFF-BD8901398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五年级  科学  人教鄂教版小学科学 上册</a:t>
            </a:r>
          </a:p>
        </p:txBody>
      </p:sp>
      <p:sp>
        <p:nvSpPr>
          <p:cNvPr id="2" name="s2_heading_title">
            <a:extLst xmlns:a="http://schemas.openxmlformats.org/drawingml/2006/main">
              <a:ext uri="{FF2B5EF4-FFF2-40B4-BE49-F238E27FC236}">
                <a16:creationId xmlns:a16="http://schemas.microsoft.com/office/drawing/2014/main" id="{4204009E-F29A-46E4-8AEA-1594FD933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让空气流动起来</a:t>
            </a:r>
          </a:p>
        </p:txBody>
      </p:sp>
      <p:sp>
        <p:nvSpPr>
          <p:cNvPr id="3" name="s2_body1_text">
            <a:extLst xmlns:a="http://schemas.openxmlformats.org/drawingml/2006/main">
              <a:ext uri="{FF2B5EF4-FFF2-40B4-BE49-F238E27FC236}">
                <a16:creationId xmlns:a16="http://schemas.microsoft.com/office/drawing/2014/main" id="{7D6A9CC7-BBAA-4D48-AF12-DF9C1E2E4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吹气、扇风能带动空气流动</a:t>
            </a:r>
          </a:p>
        </p:txBody>
      </p:sp>
      <p:sp>
        <p:nvSpPr>
          <p:cNvPr id="4" name="s2_body2_text">
            <a:extLst xmlns:a="http://schemas.openxmlformats.org/drawingml/2006/main">
              <a:ext uri="{FF2B5EF4-FFF2-40B4-BE49-F238E27FC236}">
                <a16:creationId xmlns:a16="http://schemas.microsoft.com/office/drawing/2014/main" id="{297002A9-B419-4219-9D3B-7CA3E0F0AD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帮助热量向周围传递</a:t>
            </a:r>
          </a:p>
        </p:txBody>
      </p:sp>
      <p:sp>
        <p:nvSpPr>
          <p:cNvPr id="5" name="s2_body3_text">
            <a:extLst xmlns:a="http://schemas.openxmlformats.org/drawingml/2006/main">
              <a:ext uri="{FF2B5EF4-FFF2-40B4-BE49-F238E27FC236}">
                <a16:creationId xmlns:a16="http://schemas.microsoft.com/office/drawing/2014/main" id="{48050E1E-829D-4480-9D2F-B4B8ED562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不靠近或端拿滚烫的水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c676a2a17044e7a"/>
          <a:stretch xmlns:a="http://schemas.openxmlformats.org/drawingml/2006/main"/>
        </p:blipFill>
        <p:spPr>
          <a:xfrm xmlns:a="http://schemas.openxmlformats.org/drawingml/2006/main">
            <a:off x="6740981" y="1691640"/>
            <a:ext cx="4538509" cy="3867911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12805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3_metadata_text">
            <a:extLst xmlns:a="http://schemas.openxmlformats.org/drawingml/2006/main">
              <a:ext uri="{FF2B5EF4-FFF2-40B4-BE49-F238E27FC236}">
                <a16:creationId xmlns:a16="http://schemas.microsoft.com/office/drawing/2014/main" id="{C75707F6-7123-4AD3-892A-2E4241978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五年级  科学  人教鄂教版小学科学 上册</a:t>
            </a:r>
          </a:p>
        </p:txBody>
      </p:sp>
      <p:sp>
        <p:nvSpPr>
          <p:cNvPr id="2" name="s3_heading_title">
            <a:extLst xmlns:a="http://schemas.openxmlformats.org/drawingml/2006/main">
              <a:ext uri="{FF2B5EF4-FFF2-40B4-BE49-F238E27FC236}">
                <a16:creationId xmlns:a16="http://schemas.microsoft.com/office/drawing/2014/main" id="{66BCD9BD-946E-4866-AFBB-A45FC279B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材料与面积也有作用</a:t>
            </a:r>
          </a:p>
        </p:txBody>
      </p:sp>
      <p:sp>
        <p:nvSpPr>
          <p:cNvPr id="3" name="s3_body1_text">
            <a:extLst xmlns:a="http://schemas.openxmlformats.org/drawingml/2006/main">
              <a:ext uri="{FF2B5EF4-FFF2-40B4-BE49-F238E27FC236}">
                <a16:creationId xmlns:a16="http://schemas.microsoft.com/office/drawing/2014/main" id="{6991B095-8B35-4C1A-9BBE-D17D5F556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使用导热较好的材料</a:t>
            </a:r>
          </a:p>
        </p:txBody>
      </p:sp>
      <p:sp>
        <p:nvSpPr>
          <p:cNvPr id="4" name="s3_body2_text">
            <a:extLst xmlns:a="http://schemas.openxmlformats.org/drawingml/2006/main">
              <a:ext uri="{FF2B5EF4-FFF2-40B4-BE49-F238E27FC236}">
                <a16:creationId xmlns:a16="http://schemas.microsoft.com/office/drawing/2014/main" id="{D22C95A9-4132-4345-BC75-D97230E4A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增大与周围接触的散热面积</a:t>
            </a:r>
          </a:p>
        </p:txBody>
      </p:sp>
      <p:sp>
        <p:nvSpPr>
          <p:cNvPr id="5" name="s3_body3_text">
            <a:extLst xmlns:a="http://schemas.openxmlformats.org/drawingml/2006/main">
              <a:ext uri="{FF2B5EF4-FFF2-40B4-BE49-F238E27FC236}">
                <a16:creationId xmlns:a16="http://schemas.microsoft.com/office/drawing/2014/main" id="{B1E824C2-5779-4CC0-8A89-778EDE8CA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多种方法可以配合使用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360cea7fecd4743"/>
          <a:stretch xmlns:a="http://schemas.openxmlformats.org/drawingml/2006/main"/>
        </p:blipFill>
        <p:spPr>
          <a:xfrm xmlns:a="http://schemas.openxmlformats.org/drawingml/2006/main">
            <a:off x="6560297" y="2034787"/>
            <a:ext cx="4899877" cy="3181616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52867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4_metadata_text">
            <a:extLst xmlns:a="http://schemas.openxmlformats.org/drawingml/2006/main">
              <a:ext uri="{FF2B5EF4-FFF2-40B4-BE49-F238E27FC236}">
                <a16:creationId xmlns:a16="http://schemas.microsoft.com/office/drawing/2014/main" id="{722AE321-F6B7-4807-8588-C813C1A55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五年级  科学  人教鄂教版小学科学 上册</a:t>
            </a:r>
          </a:p>
        </p:txBody>
      </p:sp>
      <p:sp>
        <p:nvSpPr>
          <p:cNvPr id="2" name="s4_heading_title">
            <a:extLst xmlns:a="http://schemas.openxmlformats.org/drawingml/2006/main">
              <a:ext uri="{FF2B5EF4-FFF2-40B4-BE49-F238E27FC236}">
                <a16:creationId xmlns:a16="http://schemas.microsoft.com/office/drawing/2014/main" id="{BA08804C-2CB0-4929-9787-4AA1684CA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设计一个公平比较</a:t>
            </a:r>
          </a:p>
        </p:txBody>
      </p:sp>
      <p:sp>
        <p:nvSpPr>
          <p:cNvPr id="3" name="s4_body1_text">
            <a:extLst xmlns:a="http://schemas.openxmlformats.org/drawingml/2006/main">
              <a:ext uri="{FF2B5EF4-FFF2-40B4-BE49-F238E27FC236}">
                <a16:creationId xmlns:a16="http://schemas.microsoft.com/office/drawing/2014/main" id="{046ECEF9-0D57-4FDB-BD53-6E7072534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两杯水：水量、初温、容器相同</a:t>
            </a:r>
          </a:p>
        </p:txBody>
      </p:sp>
      <p:sp>
        <p:nvSpPr>
          <p:cNvPr id="4" name="s4_body2_text">
            <a:extLst xmlns:a="http://schemas.openxmlformats.org/drawingml/2006/main">
              <a:ext uri="{FF2B5EF4-FFF2-40B4-BE49-F238E27FC236}">
                <a16:creationId xmlns:a16="http://schemas.microsoft.com/office/drawing/2014/main" id="{25E5BAAE-6E5A-4586-AEED-6367AB596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一杯旁边扇风，另一杯不扇</a:t>
            </a:r>
          </a:p>
        </p:txBody>
      </p:sp>
      <p:sp>
        <p:nvSpPr>
          <p:cNvPr id="5" name="s4_body3_text">
            <a:extLst xmlns:a="http://schemas.openxmlformats.org/drawingml/2006/main">
              <a:ext uri="{FF2B5EF4-FFF2-40B4-BE49-F238E27FC236}">
                <a16:creationId xmlns:a16="http://schemas.microsoft.com/office/drawing/2014/main" id="{EF0821DE-2A95-4936-9E68-22DA7C869E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同一时间测温，比较降温情况</a:t>
            </a:r>
          </a:p>
        </p:txBody>
      </p:sp>
      <p:sp>
        <p:nvSpPr>
          <p:cNvPr id="6" name="s4_body4_text">
            <a:extLst xmlns:a="http://schemas.openxmlformats.org/drawingml/2006/main">
              <a:ext uri="{FF2B5EF4-FFF2-40B4-BE49-F238E27FC236}">
                <a16:creationId xmlns:a16="http://schemas.microsoft.com/office/drawing/2014/main" id="{BCB0EEE7-31F2-47AC-8980-EC83DDAEB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014216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可以暂停视频，想好再继续。</a:t>
            </a:r>
          </a:p>
        </p:txBody>
      </p:sp>
    </p:spTree>
    <p:extLst>
      <p:ext uri="{BB962C8B-B14F-4D97-AF65-F5344CB8AC3E}">
        <p14:creationId xmlns:p14="http://schemas.microsoft.com/office/powerpoint/2010/main" val="65228428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5_metadata_text">
            <a:extLst xmlns:a="http://schemas.openxmlformats.org/drawingml/2006/main">
              <a:ext uri="{FF2B5EF4-FFF2-40B4-BE49-F238E27FC236}">
                <a16:creationId xmlns:a16="http://schemas.microsoft.com/office/drawing/2014/main" id="{9CE15A98-83B3-4823-AE0B-EA1B8226F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五年级  科学  人教鄂教版小学科学 上册</a:t>
            </a:r>
          </a:p>
        </p:txBody>
      </p:sp>
      <p:sp>
        <p:nvSpPr>
          <p:cNvPr id="2" name="s5_heading_title">
            <a:extLst xmlns:a="http://schemas.openxmlformats.org/drawingml/2006/main">
              <a:ext uri="{FF2B5EF4-FFF2-40B4-BE49-F238E27FC236}">
                <a16:creationId xmlns:a16="http://schemas.microsoft.com/office/drawing/2014/main" id="{C5B35623-9B7D-4233-B2B5-9ED14F1C2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用记录支持判断</a:t>
            </a:r>
          </a:p>
        </p:txBody>
      </p:sp>
      <p:sp>
        <p:nvSpPr>
          <p:cNvPr id="3" name="s5_body1_text">
            <a:extLst xmlns:a="http://schemas.openxmlformats.org/drawingml/2006/main">
              <a:ext uri="{FF2B5EF4-FFF2-40B4-BE49-F238E27FC236}">
                <a16:creationId xmlns:a16="http://schemas.microsoft.com/office/drawing/2014/main" id="{264E0E53-A78F-4AC6-9E74-35F8405051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在相同时间点记录温度</a:t>
            </a:r>
          </a:p>
        </p:txBody>
      </p:sp>
      <p:sp>
        <p:nvSpPr>
          <p:cNvPr id="4" name="s5_body2_text">
            <a:extLst xmlns:a="http://schemas.openxmlformats.org/drawingml/2006/main">
              <a:ext uri="{FF2B5EF4-FFF2-40B4-BE49-F238E27FC236}">
                <a16:creationId xmlns:a16="http://schemas.microsoft.com/office/drawing/2014/main" id="{750BC8C7-3710-464F-A536-6FFCA4EAB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比较相同时间内的降温幅度</a:t>
            </a:r>
          </a:p>
        </p:txBody>
      </p:sp>
      <p:sp>
        <p:nvSpPr>
          <p:cNvPr id="5" name="s5_body3_text">
            <a:extLst xmlns:a="http://schemas.openxmlformats.org/drawingml/2006/main">
              <a:ext uri="{FF2B5EF4-FFF2-40B4-BE49-F238E27FC236}">
                <a16:creationId xmlns:a16="http://schemas.microsoft.com/office/drawing/2014/main" id="{EC02C339-F2B1-4CB6-A552-3EABB737E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没有测量，就不编造实验结果</a:t>
            </a:r>
          </a:p>
        </p:txBody>
      </p:sp>
    </p:spTree>
    <p:extLst>
      <p:ext uri="{BB962C8B-B14F-4D97-AF65-F5344CB8AC3E}">
        <p14:creationId xmlns:p14="http://schemas.microsoft.com/office/powerpoint/2010/main" val="176637214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6_metadata_text">
            <a:extLst xmlns:a="http://schemas.openxmlformats.org/drawingml/2006/main">
              <a:ext uri="{FF2B5EF4-FFF2-40B4-BE49-F238E27FC236}">
                <a16:creationId xmlns:a16="http://schemas.microsoft.com/office/drawing/2014/main" id="{5321FADA-FD67-4F9E-A6E6-C45407BD4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五年级  科学  人教鄂教版小学科学 上册</a:t>
            </a:r>
          </a:p>
        </p:txBody>
      </p:sp>
      <p:sp>
        <p:nvSpPr>
          <p:cNvPr id="2" name="s6_heading_title">
            <a:extLst xmlns:a="http://schemas.openxmlformats.org/drawingml/2006/main">
              <a:ext uri="{FF2B5EF4-FFF2-40B4-BE49-F238E27FC236}">
                <a16:creationId xmlns:a16="http://schemas.microsoft.com/office/drawing/2014/main" id="{838DA116-AB2E-4AA7-A00D-2D9F8767F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电子产品也需要散热</a:t>
            </a:r>
          </a:p>
        </p:txBody>
      </p:sp>
      <p:sp>
        <p:nvSpPr>
          <p:cNvPr id="3" name="s6_body1_text">
            <a:extLst xmlns:a="http://schemas.openxmlformats.org/drawingml/2006/main">
              <a:ext uri="{FF2B5EF4-FFF2-40B4-BE49-F238E27FC236}">
                <a16:creationId xmlns:a16="http://schemas.microsoft.com/office/drawing/2014/main" id="{3FCF754C-FA85-4781-A9E1-880857B7F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69164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散热风扇：带动空气流动</a:t>
            </a:r>
          </a:p>
        </p:txBody>
      </p:sp>
      <p:sp>
        <p:nvSpPr>
          <p:cNvPr id="4" name="s6_body2_text">
            <a:extLst xmlns:a="http://schemas.openxmlformats.org/drawingml/2006/main">
              <a:ext uri="{FF2B5EF4-FFF2-40B4-BE49-F238E27FC236}">
                <a16:creationId xmlns:a16="http://schemas.microsoft.com/office/drawing/2014/main" id="{0F79C23F-7913-49E1-92F9-001AB764B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33172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导热材料：帮助传递热量</a:t>
            </a:r>
          </a:p>
        </p:txBody>
      </p:sp>
      <p:sp>
        <p:nvSpPr>
          <p:cNvPr id="5" name="s6_body3_text">
            <a:extLst xmlns:a="http://schemas.openxmlformats.org/drawingml/2006/main">
              <a:ext uri="{FF2B5EF4-FFF2-40B4-BE49-F238E27FC236}">
                <a16:creationId xmlns:a16="http://schemas.microsoft.com/office/drawing/2014/main" id="{0602ADF2-F20D-4DB1-8F0C-3A0B205AF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971800"/>
            <a:ext cx="538986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40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日常使用按设备说明留出散热空间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9ec184af2bf47c8"/>
          <a:stretch xmlns:a="http://schemas.openxmlformats.org/drawingml/2006/main"/>
        </p:blipFill>
        <p:spPr>
          <a:xfrm xmlns:a="http://schemas.openxmlformats.org/drawingml/2006/main">
            <a:off x="6560297" y="2633717"/>
            <a:ext cx="4899877" cy="1983756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21861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s7_metadata_text">
            <a:extLst xmlns:a="http://schemas.openxmlformats.org/drawingml/2006/main">
              <a:ext uri="{FF2B5EF4-FFF2-40B4-BE49-F238E27FC236}">
                <a16:creationId xmlns:a16="http://schemas.microsoft.com/office/drawing/2014/main" id="{7D0545A9-9C3B-4258-AED1-D8EECF172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65760"/>
            <a:ext cx="10728655" cy="31089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1650" b="0">
                <a:solidFill>
                  <a:srgbClr val="047857"/>
                </a:solidFill>
                <a:latin typeface="Microsoft YaHei"/>
                <a:ea typeface="Microsoft YaHei"/>
                <a:cs typeface="Microsoft YaHei"/>
              </a:rPr>
              <a:t>五年级  科学  人教鄂教版小学科学 上册</a:t>
            </a:r>
          </a:p>
        </p:txBody>
      </p:sp>
      <p:sp>
        <p:nvSpPr>
          <p:cNvPr id="2" name="s7_heading_title">
            <a:extLst xmlns:a="http://schemas.openxmlformats.org/drawingml/2006/main">
              <a:ext uri="{FF2B5EF4-FFF2-40B4-BE49-F238E27FC236}">
                <a16:creationId xmlns:a16="http://schemas.microsoft.com/office/drawing/2014/main" id="{3C963B8D-896E-4F54-92B3-3C7F0753F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813816"/>
            <a:ext cx="10728655" cy="74980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3150" b="1">
                <a:solidFill>
                  <a:srgbClr val="142B43"/>
                </a:solidFill>
                <a:latin typeface="Microsoft YaHei"/>
                <a:ea typeface="Microsoft YaHei"/>
                <a:cs typeface="Microsoft YaHei"/>
              </a:rPr>
              <a:t>保温与散热</a:t>
            </a:r>
          </a:p>
        </p:txBody>
      </p:sp>
      <p:sp>
        <p:nvSpPr>
          <p:cNvPr id="3" name="s7_body1_text">
            <a:extLst xmlns:a="http://schemas.openxmlformats.org/drawingml/2006/main">
              <a:ext uri="{FF2B5EF4-FFF2-40B4-BE49-F238E27FC236}">
                <a16:creationId xmlns:a16="http://schemas.microsoft.com/office/drawing/2014/main" id="{70357F64-5A56-4D29-B8D7-267667D7E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1737360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保温：减缓热量向外传递</a:t>
            </a:r>
          </a:p>
        </p:txBody>
      </p:sp>
      <p:sp>
        <p:nvSpPr>
          <p:cNvPr id="4" name="s7_body2_text">
            <a:extLst xmlns:a="http://schemas.openxmlformats.org/drawingml/2006/main">
              <a:ext uri="{FF2B5EF4-FFF2-40B4-BE49-F238E27FC236}">
                <a16:creationId xmlns:a16="http://schemas.microsoft.com/office/drawing/2014/main" id="{6842E875-CDE4-4FDB-BBD8-31CEFE526C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496312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散热：促进热量向周围传递</a:t>
            </a:r>
          </a:p>
        </p:txBody>
      </p:sp>
      <p:sp>
        <p:nvSpPr>
          <p:cNvPr id="5" name="s7_body3_text">
            <a:extLst xmlns:a="http://schemas.openxmlformats.org/drawingml/2006/main">
              <a:ext uri="{FF2B5EF4-FFF2-40B4-BE49-F238E27FC236}">
                <a16:creationId xmlns:a16="http://schemas.microsoft.com/office/drawing/2014/main" id="{70C18C93-76C0-427F-A4EE-6C1C4CAEC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255264"/>
            <a:ext cx="10728655" cy="50292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defRPr>
            </a:pPr>
            <a:r>
              <a:rPr sz="2850" b="0">
                <a:solidFill>
                  <a:srgbClr val="233D50"/>
                </a:solidFill>
                <a:latin typeface="Microsoft YaHei"/>
                <a:ea typeface="Microsoft YaHei"/>
                <a:cs typeface="Microsoft YaHei"/>
              </a:rPr>
              <a:t>解释方法，再用观察检验</a:t>
            </a:r>
          </a:p>
        </p:txBody>
      </p:sp>
    </p:spTree>
    <p:extLst>
      <p:ext uri="{BB962C8B-B14F-4D97-AF65-F5344CB8AC3E}">
        <p14:creationId xmlns:p14="http://schemas.microsoft.com/office/powerpoint/2010/main" val="80068566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2026-09-09T14:54:29.9130000Z</dcterms:created>
  <dcterms:modified xsi:type="dcterms:W3CDTF">2026-09-09T14:54:29.9130000Z</dcterms:modified>
</coreProperties>
</file>