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7ab2b619794e446e" /><Relationship Type="http://schemas.openxmlformats.org/officeDocument/2006/relationships/extended-properties" Target="/docProps/app.xml" Id="R27428f731c5c414d" /><Relationship Type="http://schemas.openxmlformats.org/officeDocument/2006/relationships/officeDocument" Target="/ppt/presentation.xml" Id="R65298e1b15a445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5938470ea3482c"/>
  </p:sldMasterIdLst>
  <p:notesMasterIdLst>
    <p:notesMasterId xmlns:r="http://schemas.openxmlformats.org/officeDocument/2006/relationships" r:id="R97fa9a8155cd4df3"/>
  </p:notesMasterIdLst>
  <p:sldIdLst>
    <p:sldId xmlns:r="http://schemas.openxmlformats.org/officeDocument/2006/relationships" id="256" r:id="Rae15e368609145c3"/>
    <p:sldId xmlns:r="http://schemas.openxmlformats.org/officeDocument/2006/relationships" id="257" r:id="R6721f1d494e944a9"/>
    <p:sldId xmlns:r="http://schemas.openxmlformats.org/officeDocument/2006/relationships" id="258" r:id="R88f7b3c0b640450a"/>
    <p:sldId xmlns:r="http://schemas.openxmlformats.org/officeDocument/2006/relationships" id="259" r:id="Rc7b8a505e7fa45b4"/>
    <p:sldId xmlns:r="http://schemas.openxmlformats.org/officeDocument/2006/relationships" id="260" r:id="R9d6013406fd94ca8"/>
    <p:sldId xmlns:r="http://schemas.openxmlformats.org/officeDocument/2006/relationships" id="261" r:id="Rf7a77f3cfe5a4676"/>
    <p:sldId xmlns:r="http://schemas.openxmlformats.org/officeDocument/2006/relationships" id="262" r:id="Re8d45cbda951407f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04c715b286c2430e" /><Relationship Type="http://schemas.openxmlformats.org/officeDocument/2006/relationships/slideMaster" Target="/ppt/slideMasters/slideMaster1.xml" Id="R8c5938470ea3482c" /><Relationship Type="http://schemas.openxmlformats.org/officeDocument/2006/relationships/notesMaster" Target="/ppt/notesMasters/notesMaster1.xml" Id="R97fa9a8155cd4df3" /><Relationship Type="http://schemas.openxmlformats.org/officeDocument/2006/relationships/presProps" Target="/ppt/presProps.xml" Id="R2a94e59d813e4472" /><Relationship Type="http://schemas.openxmlformats.org/officeDocument/2006/relationships/tableStyles" Target="/ppt/tableStyles.xml" Id="R68723e3c3f184579" /><Relationship Type="http://schemas.openxmlformats.org/officeDocument/2006/relationships/slide" Target="/ppt/slides/slide1.xml" Id="Rae15e368609145c3" /><Relationship Type="http://schemas.openxmlformats.org/officeDocument/2006/relationships/slide" Target="/ppt/slides/slide2.xml" Id="R6721f1d494e944a9" /><Relationship Type="http://schemas.openxmlformats.org/officeDocument/2006/relationships/slide" Target="/ppt/slides/slide3.xml" Id="R88f7b3c0b640450a" /><Relationship Type="http://schemas.openxmlformats.org/officeDocument/2006/relationships/slide" Target="/ppt/slides/slide4.xml" Id="Rc7b8a505e7fa45b4" /><Relationship Type="http://schemas.openxmlformats.org/officeDocument/2006/relationships/slide" Target="/ppt/slides/slide5.xml" Id="R9d6013406fd94ca8" /><Relationship Type="http://schemas.openxmlformats.org/officeDocument/2006/relationships/slide" Target="/ppt/slides/slide6.xml" Id="Rf7a77f3cfe5a4676" /><Relationship Type="http://schemas.openxmlformats.org/officeDocument/2006/relationships/slide" Target="/ppt/slides/slide7.xml" Id="Re8d45cbda951407f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b75e0144d1b2452b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1d4410b646fb4b5b" /><Relationship Type="http://schemas.openxmlformats.org/officeDocument/2006/relationships/notesMaster" Target="/ppt/notesMasters/notesMaster1.xml" Id="Rcbc2a8a8d3344fcc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d6bd86e9877847f6" /><Relationship Type="http://schemas.openxmlformats.org/officeDocument/2006/relationships/notesMaster" Target="/ppt/notesMasters/notesMaster1.xml" Id="R494280aac0fb4ff6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a8fcd7737c5244df" /><Relationship Type="http://schemas.openxmlformats.org/officeDocument/2006/relationships/notesMaster" Target="/ppt/notesMasters/notesMaster1.xml" Id="Rda0362a717214d11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41ed7b93a38247f1" /><Relationship Type="http://schemas.openxmlformats.org/officeDocument/2006/relationships/notesMaster" Target="/ppt/notesMasters/notesMaster1.xml" Id="Rb356b6b4c3984dfd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3cf4e4a7ac2d420c" /><Relationship Type="http://schemas.openxmlformats.org/officeDocument/2006/relationships/notesMaster" Target="/ppt/notesMasters/notesMaster1.xml" Id="R06daaa341dde4fe3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503815a8749a4b70" /><Relationship Type="http://schemas.openxmlformats.org/officeDocument/2006/relationships/notesMaster" Target="/ppt/notesMasters/notesMaster1.xml" Id="Rca68a92f552c4a89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27959d7281cb4c4c" /><Relationship Type="http://schemas.openxmlformats.org/officeDocument/2006/relationships/notesMaster" Target="/ppt/notesMasters/notesMaster1.xml" Id="R77b45f465fe74867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小朋友们好！欢迎来到美术课堂。今天我们要一起学习第3课《彩线连彩点》，用身边奇妙的线和点，拼摆出美丽的画卷！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教材来源：E:\小学教材_统编人教版\美术_人教版\义务教育教科书·美术一年级上册.pdf</a:t>
            </a:r>
          </a:p>
          <a:p xmlns:a="http://schemas.openxmlformats.org/drawingml/2006/main">
            <a:r>
              <a:t>PDF页码：8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先看西班牙画家米罗的油画《歌唱》。深色背景上分布着大小不同的彩色点状形，细细的线穿插其间。你可以把它想象成跳动的音符，也可以说说自己的感受；欣赏抽象画，不只有一种答案。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教材来源：E:\小学教材_统编人教版\美术_人教版\义务教育教科书·美术一年级上册.pdf</a:t>
            </a:r>
          </a:p>
          <a:p xmlns:a="http://schemas.openxmlformats.org/drawingml/2006/main">
            <a:r>
              <a:t>PDF页码：9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老师，我从文具盒和落叶堆里找到了彩线、小树枝和彩色水笔，它们都可以用来摆造型吗？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可以选干净、安全的材料来拼摆。教材中，毛线弯成花儿，细树枝排成鱼骨，绳子摆出头像。注意去掉尖锐或脏污的材料，选择能表现你想法的形状。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教材来源：E:\小学教材_统编人教版\美术_人教版\义务教育教科书·美术一年级上册.pdf</a:t>
            </a:r>
          </a:p>
          <a:p xmlns:a="http://schemas.openxmlformats.org/drawingml/2006/main">
            <a:r>
              <a:t>PDF页码：8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在桌面上摆一朵圆花和一座方房子，我有较直的小棒和柔软的绳线。怎样选，才能更容易摆出想要的轮廓？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请想一想两种材料的特点。哪种较容易保持直边，哪种更容易弯曲？可以暂停视频，也可以先用手比画一下。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教材来源：E:\小学教材_统编人教版\美术_人教版\义务教育教科书·美术一年级上册.pdf</a:t>
            </a:r>
          </a:p>
          <a:p xmlns:a="http://schemas.openxmlformats.org/drawingml/2006/main">
            <a:r>
              <a:t>PDF页码：[8, 9]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教材的房子用彩色水笔、油画棒摆出较直的边。圆花可以用柔软的绳线围出弧线。这是方便入手的办法，不是唯一规则；软绳也能拉直，短棒也能组合出近似曲线。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教材来源：E:\小学教材_统编人教版\美术_人教版\义务教育教科书·美术一年级上册.pdf</a:t>
            </a:r>
          </a:p>
          <a:p xmlns:a="http://schemas.openxmlformats.org/drawingml/2006/main">
            <a:r>
              <a:t>PDF页码：8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老师，如果树枝折断成了短短的小段，或者像玉米秸秆那样比较短，材料不够长时该怎么拼呢？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看教材的瓶花。较短的材料聚在一起，表现花朵；较长的材料连接成花枝和花瓶。点和线是相对的视觉效果，同一种材料也能有不同的用法。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教材来源：E:\小学教材_统编人教版\美术_人教版\义务教育教科书·美术一年级上册.pdf</a:t>
            </a:r>
          </a:p>
          <a:p xmlns:a="http://schemas.openxmlformats.org/drawingml/2006/main">
            <a:r>
              <a:t>PDF页码：8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请用安全、干净的彩笔或绳线拼摆一幅画。完成后说说你用了哪些点、哪些线，为什么选择这些材料。只要能讲清想法，画面表达清楚，就可以有自己的独特做法。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教材来源：E:\小学教材_统编人教版\美术_人教版\义务教育教科书·美术一年级上册.pdf</a:t>
            </a:r>
          </a:p>
          <a:p xmlns:a="http://schemas.openxmlformats.org/drawingml/2006/main">
            <a:r>
              <a:t>PDF页码：[8, 9]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064819a4e14eab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76c8cd5ecda64970" /><Relationship Type="http://schemas.openxmlformats.org/officeDocument/2006/relationships/slideLayout" Target="/ppt/slideLayouts/slideLayout1.xml" Id="R264b29cd70f74048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4b29cd70f74048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bf55b80d94900" /><Relationship Type="http://schemas.openxmlformats.org/officeDocument/2006/relationships/image" Target="/ppt/media/image.png" Id="Rbe534904d0b144c2" /><Relationship Type="http://schemas.openxmlformats.org/officeDocument/2006/relationships/notesSlide" Target="/ppt/notesSlides/notesSlide1.xml" Id="Ra7e89f12a47c4d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cde60313c4f3f" /><Relationship Type="http://schemas.openxmlformats.org/officeDocument/2006/relationships/image" Target="/ppt/media/image2.png" Id="R8cda7de3b5634d38" /><Relationship Type="http://schemas.openxmlformats.org/officeDocument/2006/relationships/notesSlide" Target="/ppt/notesSlides/notesSlide2.xml" Id="R613e66ce62d349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bd66230e84805" /><Relationship Type="http://schemas.openxmlformats.org/officeDocument/2006/relationships/image" Target="/ppt/media/image3.png" Id="R5aa34f365e7c4d19" /><Relationship Type="http://schemas.openxmlformats.org/officeDocument/2006/relationships/notesSlide" Target="/ppt/notesSlides/notesSlide3.xml" Id="R989380c245034d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ec6cca3a343f9" /><Relationship Type="http://schemas.openxmlformats.org/officeDocument/2006/relationships/notesSlide" Target="/ppt/notesSlides/notesSlide4.xml" Id="R9875a99e2a2b4b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7ced3690c41a3" /><Relationship Type="http://schemas.openxmlformats.org/officeDocument/2006/relationships/image" Target="/ppt/media/image4.png" Id="Rcc2a585ad15a4f9e" /><Relationship Type="http://schemas.openxmlformats.org/officeDocument/2006/relationships/notesSlide" Target="/ppt/notesSlides/notesSlide5.xml" Id="Rf05d15fe677446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e616061934559" /><Relationship Type="http://schemas.openxmlformats.org/officeDocument/2006/relationships/image" Target="/ppt/media/image5.png" Id="R2f143f15176c4fc8" /><Relationship Type="http://schemas.openxmlformats.org/officeDocument/2006/relationships/notesSlide" Target="/ppt/notesSlides/notesSlide6.xml" Id="R119e1f1e57f149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0fd82af474f8e" /><Relationship Type="http://schemas.openxmlformats.org/officeDocument/2006/relationships/notesSlide" Target="/ppt/notesSlides/notesSlide7.xml" Id="Ra639e0290e164594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1_metadata_text">
            <a:extLst xmlns:a="http://schemas.openxmlformats.org/drawingml/2006/main">
              <a:ext uri="{FF2B5EF4-FFF2-40B4-BE49-F238E27FC236}">
                <a16:creationId xmlns:a16="http://schemas.microsoft.com/office/drawing/2014/main" id="{F89D7915-3BA4-4C0A-8B72-46DB598CC6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rPr>
              <a:t>一年级  美术  人教版小学美术 上册</a:t>
            </a:r>
          </a:p>
        </p:txBody>
      </p:sp>
      <p:sp>
        <p:nvSpPr>
          <p:cNvPr id="2" name="s1_heading_title">
            <a:extLst xmlns:a="http://schemas.openxmlformats.org/drawingml/2006/main">
              <a:ext uri="{FF2B5EF4-FFF2-40B4-BE49-F238E27FC236}">
                <a16:creationId xmlns:a16="http://schemas.microsoft.com/office/drawing/2014/main" id="{6233DCA4-46F3-458F-B2DA-C1D40B63E2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彩线连彩点</a:t>
            </a:r>
          </a:p>
        </p:txBody>
      </p:sp>
      <p:sp>
        <p:nvSpPr>
          <p:cNvPr id="3" name="s1_body1_text">
            <a:extLst xmlns:a="http://schemas.openxmlformats.org/drawingml/2006/main">
              <a:ext uri="{FF2B5EF4-FFF2-40B4-BE49-F238E27FC236}">
                <a16:creationId xmlns:a16="http://schemas.microsoft.com/office/drawing/2014/main" id="{C6A9986B-B68E-49F3-9132-D379373959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了解直线与曲线的造型特征</a:t>
            </a:r>
          </a:p>
        </p:txBody>
      </p:sp>
      <p:sp>
        <p:nvSpPr>
          <p:cNvPr id="4" name="s1_body2_text">
            <a:extLst xmlns:a="http://schemas.openxmlformats.org/drawingml/2006/main">
              <a:ext uri="{FF2B5EF4-FFF2-40B4-BE49-F238E27FC236}">
                <a16:creationId xmlns:a16="http://schemas.microsoft.com/office/drawing/2014/main" id="{C7C3DB3D-7AFD-47E5-8272-40C5FCAF6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发现身边能用于拼摆的点线材料</a:t>
            </a:r>
          </a:p>
        </p:txBody>
      </p:sp>
      <p:sp>
        <p:nvSpPr>
          <p:cNvPr id="5" name="s1_body3_text">
            <a:extLst xmlns:a="http://schemas.openxmlformats.org/drawingml/2006/main">
              <a:ext uri="{FF2B5EF4-FFF2-40B4-BE49-F238E27FC236}">
                <a16:creationId xmlns:a16="http://schemas.microsoft.com/office/drawing/2014/main" id="{257F8B72-4179-400C-9B2B-04AB05D1CC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体验点线结合拼摆画面的乐趣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e534904d0b144c2"/>
          <a:stretch xmlns:a="http://schemas.openxmlformats.org/drawingml/2006/main"/>
        </p:blipFill>
        <p:spPr>
          <a:xfrm xmlns:a="http://schemas.openxmlformats.org/drawingml/2006/main">
            <a:off x="6823475" y="1691640"/>
            <a:ext cx="4373521" cy="3867912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52647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2_metadata_text">
            <a:extLst xmlns:a="http://schemas.openxmlformats.org/drawingml/2006/main">
              <a:ext uri="{FF2B5EF4-FFF2-40B4-BE49-F238E27FC236}">
                <a16:creationId xmlns:a16="http://schemas.microsoft.com/office/drawing/2014/main" id="{461AC052-92AE-448B-811F-B83C931054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rPr>
              <a:t>一年级  美术  人教版小学美术 上册</a:t>
            </a:r>
          </a:p>
        </p:txBody>
      </p:sp>
      <p:sp>
        <p:nvSpPr>
          <p:cNvPr id="2" name="s2_heading_title">
            <a:extLst xmlns:a="http://schemas.openxmlformats.org/drawingml/2006/main">
              <a:ext uri="{FF2B5EF4-FFF2-40B4-BE49-F238E27FC236}">
                <a16:creationId xmlns:a16="http://schemas.microsoft.com/office/drawing/2014/main" id="{80BD4C29-6188-4EBC-A561-9152E5FB31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名画中的点与线</a:t>
            </a:r>
          </a:p>
        </p:txBody>
      </p:sp>
      <p:sp>
        <p:nvSpPr>
          <p:cNvPr id="3" name="s2_body1_text">
            <a:extLst xmlns:a="http://schemas.openxmlformats.org/drawingml/2006/main">
              <a:ext uri="{FF2B5EF4-FFF2-40B4-BE49-F238E27FC236}">
                <a16:creationId xmlns:a16="http://schemas.microsoft.com/office/drawing/2014/main" id="{9A4A22E4-4DC1-411D-9E3B-4DFBA3DA73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欣赏米罗油画《歌唱》</a:t>
            </a:r>
          </a:p>
        </p:txBody>
      </p:sp>
      <p:sp>
        <p:nvSpPr>
          <p:cNvPr id="4" name="s2_body2_text">
            <a:extLst xmlns:a="http://schemas.openxmlformats.org/drawingml/2006/main">
              <a:ext uri="{FF2B5EF4-FFF2-40B4-BE49-F238E27FC236}">
                <a16:creationId xmlns:a16="http://schemas.microsoft.com/office/drawing/2014/main" id="{CAB90E0B-38A3-4D1C-A402-F6689BF58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画面中有灵动的彩线与彩点</a:t>
            </a:r>
          </a:p>
        </p:txBody>
      </p:sp>
      <p:sp>
        <p:nvSpPr>
          <p:cNvPr id="5" name="s2_body3_text">
            <a:extLst xmlns:a="http://schemas.openxmlformats.org/drawingml/2006/main">
              <a:ext uri="{FF2B5EF4-FFF2-40B4-BE49-F238E27FC236}">
                <a16:creationId xmlns:a16="http://schemas.microsoft.com/office/drawing/2014/main" id="{E5CCDEA6-B628-4DF0-86E6-D422837E15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彩点连彩线，画面充满欢快节奏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cda7de3b5634d38"/>
          <a:stretch xmlns:a="http://schemas.openxmlformats.org/drawingml/2006/main"/>
        </p:blipFill>
        <p:spPr>
          <a:xfrm xmlns:a="http://schemas.openxmlformats.org/drawingml/2006/main">
            <a:off x="6560298" y="2641663"/>
            <a:ext cx="4899876" cy="1967865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936700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3_metadata_text">
            <a:extLst xmlns:a="http://schemas.openxmlformats.org/drawingml/2006/main">
              <a:ext uri="{FF2B5EF4-FFF2-40B4-BE49-F238E27FC236}">
                <a16:creationId xmlns:a16="http://schemas.microsoft.com/office/drawing/2014/main" id="{40367655-CC78-44DF-9932-60EA5BF06A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rPr>
              <a:t>一年级  美术  人教版小学美术 上册</a:t>
            </a:r>
          </a:p>
        </p:txBody>
      </p:sp>
      <p:sp>
        <p:nvSpPr>
          <p:cNvPr id="2" name="s3_heading_title">
            <a:extLst xmlns:a="http://schemas.openxmlformats.org/drawingml/2006/main">
              <a:ext uri="{FF2B5EF4-FFF2-40B4-BE49-F238E27FC236}">
                <a16:creationId xmlns:a16="http://schemas.microsoft.com/office/drawing/2014/main" id="{81FF325D-CE59-426F-BEC4-B7C7B29298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身边的拼摆材料</a:t>
            </a:r>
          </a:p>
        </p:txBody>
      </p:sp>
      <p:sp>
        <p:nvSpPr>
          <p:cNvPr id="3" name="s3_body1_text">
            <a:extLst xmlns:a="http://schemas.openxmlformats.org/drawingml/2006/main">
              <a:ext uri="{FF2B5EF4-FFF2-40B4-BE49-F238E27FC236}">
                <a16:creationId xmlns:a16="http://schemas.microsoft.com/office/drawing/2014/main" id="{166D0676-4A5A-4D22-8E8E-83697F97A9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观察生活中常见的线性材料</a:t>
            </a:r>
          </a:p>
        </p:txBody>
      </p:sp>
      <p:sp>
        <p:nvSpPr>
          <p:cNvPr id="4" name="s3_body2_text">
            <a:extLst xmlns:a="http://schemas.openxmlformats.org/drawingml/2006/main">
              <a:ext uri="{FF2B5EF4-FFF2-40B4-BE49-F238E27FC236}">
                <a16:creationId xmlns:a16="http://schemas.microsoft.com/office/drawing/2014/main" id="{9BD31891-46EA-40DC-8440-D47B3888C1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柔软绳线可弯折成花朵与头像</a:t>
            </a:r>
          </a:p>
        </p:txBody>
      </p:sp>
      <p:sp>
        <p:nvSpPr>
          <p:cNvPr id="5" name="s3_body3_text">
            <a:extLst xmlns:a="http://schemas.openxmlformats.org/drawingml/2006/main">
              <a:ext uri="{FF2B5EF4-FFF2-40B4-BE49-F238E27FC236}">
                <a16:creationId xmlns:a16="http://schemas.microsoft.com/office/drawing/2014/main" id="{B4F7C525-8715-42B6-910E-132023A522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硬挺树枝可排列成鱼骨结构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aa34f365e7c4d19"/>
          <a:stretch xmlns:a="http://schemas.openxmlformats.org/drawingml/2006/main"/>
        </p:blipFill>
        <p:spPr>
          <a:xfrm xmlns:a="http://schemas.openxmlformats.org/drawingml/2006/main">
            <a:off x="6560297" y="2287379"/>
            <a:ext cx="4899876" cy="2676432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32590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4_metadata_text">
            <a:extLst xmlns:a="http://schemas.openxmlformats.org/drawingml/2006/main">
              <a:ext uri="{FF2B5EF4-FFF2-40B4-BE49-F238E27FC236}">
                <a16:creationId xmlns:a16="http://schemas.microsoft.com/office/drawing/2014/main" id="{10FA1658-0ECD-4DF3-AA62-336F79C370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rPr>
              <a:t>一年级  美术  人教版小学美术 上册</a:t>
            </a:r>
          </a:p>
        </p:txBody>
      </p:sp>
      <p:sp>
        <p:nvSpPr>
          <p:cNvPr id="2" name="s4_heading_title">
            <a:extLst xmlns:a="http://schemas.openxmlformats.org/drawingml/2006/main">
              <a:ext uri="{FF2B5EF4-FFF2-40B4-BE49-F238E27FC236}">
                <a16:creationId xmlns:a16="http://schemas.microsoft.com/office/drawing/2014/main" id="{E43AD512-C362-41FE-A4B2-9B14F693DC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拼摆选材有门道</a:t>
            </a:r>
          </a:p>
        </p:txBody>
      </p:sp>
      <p:sp>
        <p:nvSpPr>
          <p:cNvPr id="3" name="s4_body1_text">
            <a:extLst xmlns:a="http://schemas.openxmlformats.org/drawingml/2006/main">
              <a:ext uri="{FF2B5EF4-FFF2-40B4-BE49-F238E27FC236}">
                <a16:creationId xmlns:a16="http://schemas.microsoft.com/office/drawing/2014/main" id="{95651909-C6C0-4068-A2FA-8FAEE8D85A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rPr>
              <a:t>练习：在桌面拼摆圆花和方房子</a:t>
            </a:r>
          </a:p>
        </p:txBody>
      </p:sp>
      <p:sp>
        <p:nvSpPr>
          <p:cNvPr id="4" name="s4_body2_text">
            <a:extLst xmlns:a="http://schemas.openxmlformats.org/drawingml/2006/main">
              <a:ext uri="{FF2B5EF4-FFF2-40B4-BE49-F238E27FC236}">
                <a16:creationId xmlns:a16="http://schemas.microsoft.com/office/drawing/2014/main" id="{3D2CEC3E-283C-48C0-A030-F9490570B3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rPr>
              <a:t>较直的小棒、柔软的绳线可供选择</a:t>
            </a:r>
          </a:p>
        </p:txBody>
      </p:sp>
      <p:sp>
        <p:nvSpPr>
          <p:cNvPr id="5" name="s4_body3_text">
            <a:extLst xmlns:a="http://schemas.openxmlformats.org/drawingml/2006/main">
              <a:ext uri="{FF2B5EF4-FFF2-40B4-BE49-F238E27FC236}">
                <a16:creationId xmlns:a16="http://schemas.microsoft.com/office/drawing/2014/main" id="{ECB98210-0D7D-40EC-9888-F84C4072E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rPr>
              <a:t>哪种更方便摆直边？哪种便于弯曲？</a:t>
            </a:r>
          </a:p>
        </p:txBody>
      </p:sp>
      <p:sp>
        <p:nvSpPr>
          <p:cNvPr id="6" name="s4_body4_text">
            <a:extLst xmlns:a="http://schemas.openxmlformats.org/drawingml/2006/main">
              <a:ext uri="{FF2B5EF4-FFF2-40B4-BE49-F238E27FC236}">
                <a16:creationId xmlns:a16="http://schemas.microsoft.com/office/drawing/2014/main" id="{9541AF5D-35E4-4BC5-83FD-F5FCB3602F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rPr>
              <a:t>可以暂停视频，想好再继续。</a:t>
            </a:r>
          </a:p>
        </p:txBody>
      </p:sp>
    </p:spTree>
    <p:extLst>
      <p:ext uri="{BB962C8B-B14F-4D97-AF65-F5344CB8AC3E}">
        <p14:creationId xmlns:p14="http://schemas.microsoft.com/office/powerpoint/2010/main" val="171890883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5_metadata_text">
            <a:extLst xmlns:a="http://schemas.openxmlformats.org/drawingml/2006/main">
              <a:ext uri="{FF2B5EF4-FFF2-40B4-BE49-F238E27FC236}">
                <a16:creationId xmlns:a16="http://schemas.microsoft.com/office/drawing/2014/main" id="{7EC40EE1-AF19-4153-81C4-930657AF55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rPr>
              <a:t>一年级  美术  人教版小学美术 上册</a:t>
            </a:r>
          </a:p>
        </p:txBody>
      </p:sp>
      <p:sp>
        <p:nvSpPr>
          <p:cNvPr id="2" name="s5_heading_title">
            <a:extLst xmlns:a="http://schemas.openxmlformats.org/drawingml/2006/main">
              <a:ext uri="{FF2B5EF4-FFF2-40B4-BE49-F238E27FC236}">
                <a16:creationId xmlns:a16="http://schemas.microsoft.com/office/drawing/2014/main" id="{E3D36C7E-4A37-4025-A6BB-3F93D302E8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直曲特性与妙用</a:t>
            </a:r>
          </a:p>
        </p:txBody>
      </p:sp>
      <p:sp>
        <p:nvSpPr>
          <p:cNvPr id="3" name="s5_body1_text">
            <a:extLst xmlns:a="http://schemas.openxmlformats.org/drawingml/2006/main">
              <a:ext uri="{FF2B5EF4-FFF2-40B4-BE49-F238E27FC236}">
                <a16:creationId xmlns:a16="http://schemas.microsoft.com/office/drawing/2014/main" id="{1E79A9D7-11D6-48BE-86E7-769AC9D34D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较直的硬材料便于摆直边</a:t>
            </a:r>
          </a:p>
        </p:txBody>
      </p:sp>
      <p:sp>
        <p:nvSpPr>
          <p:cNvPr id="4" name="s5_body2_text">
            <a:extLst xmlns:a="http://schemas.openxmlformats.org/drawingml/2006/main">
              <a:ext uri="{FF2B5EF4-FFF2-40B4-BE49-F238E27FC236}">
                <a16:creationId xmlns:a16="http://schemas.microsoft.com/office/drawing/2014/main" id="{F3669316-CA5F-4494-A1F5-CBCF2DF5EA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柔软的绳线便于摆曲线</a:t>
            </a:r>
          </a:p>
        </p:txBody>
      </p:sp>
      <p:sp>
        <p:nvSpPr>
          <p:cNvPr id="5" name="s5_body3_text">
            <a:extLst xmlns:a="http://schemas.openxmlformats.org/drawingml/2006/main">
              <a:ext uri="{FF2B5EF4-FFF2-40B4-BE49-F238E27FC236}">
                <a16:creationId xmlns:a16="http://schemas.microsoft.com/office/drawing/2014/main" id="{146134F0-5BDE-400C-A302-8F27FB015E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选择材料，也可以尝试不同组合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c2a585ad15a4f9e"/>
          <a:stretch xmlns:a="http://schemas.openxmlformats.org/drawingml/2006/main"/>
        </p:blipFill>
        <p:spPr>
          <a:xfrm xmlns:a="http://schemas.openxmlformats.org/drawingml/2006/main">
            <a:off x="6823475" y="1691640"/>
            <a:ext cx="4373521" cy="3867912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611808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6_metadata_text">
            <a:extLst xmlns:a="http://schemas.openxmlformats.org/drawingml/2006/main">
              <a:ext uri="{FF2B5EF4-FFF2-40B4-BE49-F238E27FC236}">
                <a16:creationId xmlns:a16="http://schemas.microsoft.com/office/drawing/2014/main" id="{4A0909B0-597F-4162-97DB-4B62557E92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rPr>
              <a:t>一年级  美术  人教版小学美术 上册</a:t>
            </a:r>
          </a:p>
        </p:txBody>
      </p:sp>
      <p:sp>
        <p:nvSpPr>
          <p:cNvPr id="2" name="s6_heading_title">
            <a:extLst xmlns:a="http://schemas.openxmlformats.org/drawingml/2006/main">
              <a:ext uri="{FF2B5EF4-FFF2-40B4-BE49-F238E27FC236}">
                <a16:creationId xmlns:a16="http://schemas.microsoft.com/office/drawing/2014/main" id="{B07D69F9-62CB-4875-AFFC-11CCAC91D4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短料做点巧组合</a:t>
            </a:r>
          </a:p>
        </p:txBody>
      </p:sp>
      <p:sp>
        <p:nvSpPr>
          <p:cNvPr id="3" name="s6_body1_text">
            <a:extLst xmlns:a="http://schemas.openxmlformats.org/drawingml/2006/main">
              <a:ext uri="{FF2B5EF4-FFF2-40B4-BE49-F238E27FC236}">
                <a16:creationId xmlns:a16="http://schemas.microsoft.com/office/drawing/2014/main" id="{13DB65FC-D7F4-4EFE-9107-2EDFBFC6A2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欣赏学生作品《瓶花》</a:t>
            </a:r>
          </a:p>
        </p:txBody>
      </p:sp>
      <p:sp>
        <p:nvSpPr>
          <p:cNvPr id="4" name="s6_body2_text">
            <a:extLst xmlns:a="http://schemas.openxmlformats.org/drawingml/2006/main">
              <a:ext uri="{FF2B5EF4-FFF2-40B4-BE49-F238E27FC236}">
                <a16:creationId xmlns:a16="http://schemas.microsoft.com/office/drawing/2014/main" id="{0810F68C-0DB9-4D49-BB68-1C1205733E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长秸秆拼成花瓶与直直的花枝</a:t>
            </a:r>
          </a:p>
        </p:txBody>
      </p:sp>
      <p:sp>
        <p:nvSpPr>
          <p:cNvPr id="5" name="s6_body3_text">
            <a:extLst xmlns:a="http://schemas.openxmlformats.org/drawingml/2006/main">
              <a:ext uri="{FF2B5EF4-FFF2-40B4-BE49-F238E27FC236}">
                <a16:creationId xmlns:a16="http://schemas.microsoft.com/office/drawing/2014/main" id="{6F66DBBE-7E0E-4058-8A99-5A261318E4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短小材料当作彩点拼出盛开的花瓣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f143f15176c4fc8"/>
          <a:stretch xmlns:a="http://schemas.openxmlformats.org/drawingml/2006/main"/>
        </p:blipFill>
        <p:spPr>
          <a:xfrm xmlns:a="http://schemas.openxmlformats.org/drawingml/2006/main">
            <a:off x="7659801" y="1691640"/>
            <a:ext cx="2700869" cy="3867911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45610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7_metadata_text">
            <a:extLst xmlns:a="http://schemas.openxmlformats.org/drawingml/2006/main">
              <a:ext uri="{FF2B5EF4-FFF2-40B4-BE49-F238E27FC236}">
                <a16:creationId xmlns:a16="http://schemas.microsoft.com/office/drawing/2014/main" id="{9A1EF76D-7D23-4FF6-AD84-9205116187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rPr>
              <a:t>一年级  美术  人教版小学美术 上册</a:t>
            </a:r>
          </a:p>
        </p:txBody>
      </p:sp>
      <p:sp>
        <p:nvSpPr>
          <p:cNvPr id="2" name="s7_heading_title">
            <a:extLst xmlns:a="http://schemas.openxmlformats.org/drawingml/2006/main">
              <a:ext uri="{FF2B5EF4-FFF2-40B4-BE49-F238E27FC236}">
                <a16:creationId xmlns:a16="http://schemas.microsoft.com/office/drawing/2014/main" id="{67641A7B-A468-4FD3-8597-470559803D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拼摆实践与自检</a:t>
            </a:r>
          </a:p>
        </p:txBody>
      </p:sp>
      <p:sp>
        <p:nvSpPr>
          <p:cNvPr id="3" name="s7_body1_text">
            <a:extLst xmlns:a="http://schemas.openxmlformats.org/drawingml/2006/main">
              <a:ext uri="{FF2B5EF4-FFF2-40B4-BE49-F238E27FC236}">
                <a16:creationId xmlns:a16="http://schemas.microsoft.com/office/drawing/2014/main" id="{EDE75428-8EFC-421D-A821-DF5811066B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任务：用安全材料拼摆一幅画</a:t>
            </a:r>
          </a:p>
        </p:txBody>
      </p:sp>
      <p:sp>
        <p:nvSpPr>
          <p:cNvPr id="4" name="s7_body2_text">
            <a:extLst xmlns:a="http://schemas.openxmlformats.org/drawingml/2006/main">
              <a:ext uri="{FF2B5EF4-FFF2-40B4-BE49-F238E27FC236}">
                <a16:creationId xmlns:a16="http://schemas.microsoft.com/office/drawing/2014/main" id="{86DEF296-AC01-451F-9374-920A0ED494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自检：点和线是否组合清楚？</a:t>
            </a:r>
          </a:p>
        </p:txBody>
      </p:sp>
      <p:sp>
        <p:nvSpPr>
          <p:cNvPr id="5" name="s7_body3_text">
            <a:extLst xmlns:a="http://schemas.openxmlformats.org/drawingml/2006/main">
              <a:ext uri="{FF2B5EF4-FFF2-40B4-BE49-F238E27FC236}">
                <a16:creationId xmlns:a16="http://schemas.microsoft.com/office/drawing/2014/main" id="{F9782759-C9F0-41A2-B021-E11E9AE372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说说材料怎样帮助你表现形状</a:t>
            </a:r>
          </a:p>
        </p:txBody>
      </p:sp>
    </p:spTree>
    <p:extLst>
      <p:ext uri="{BB962C8B-B14F-4D97-AF65-F5344CB8AC3E}">
        <p14:creationId xmlns:p14="http://schemas.microsoft.com/office/powerpoint/2010/main" val="1555624402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2026-09-09T15:02:03.7760000Z</dcterms:created>
  <dcterms:modified xsi:type="dcterms:W3CDTF">2026-09-09T15:02:03.7760000Z</dcterms:modified>
</coreProperties>
</file>