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34bcac3f5e843ad" /><Relationship Type="http://schemas.openxmlformats.org/officeDocument/2006/relationships/extended-properties" Target="/docProps/app.xml" Id="R468d136884d64bd1" /><Relationship Type="http://schemas.openxmlformats.org/officeDocument/2006/relationships/officeDocument" Target="/ppt/presentation.xml" Id="Rc27860207356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292ec1808444e"/>
  </p:sldMasterIdLst>
  <p:notesMasterIdLst>
    <p:notesMasterId xmlns:r="http://schemas.openxmlformats.org/officeDocument/2006/relationships" r:id="Rc3bb42d4c2d54399"/>
  </p:notesMasterIdLst>
  <p:sldIdLst>
    <p:sldId xmlns:r="http://schemas.openxmlformats.org/officeDocument/2006/relationships" id="256" r:id="Rb6e3b19fd928405f"/>
    <p:sldId xmlns:r="http://schemas.openxmlformats.org/officeDocument/2006/relationships" id="257" r:id="Rc90935f4045f4b85"/>
    <p:sldId xmlns:r="http://schemas.openxmlformats.org/officeDocument/2006/relationships" id="258" r:id="Rce603ddfc66f45db"/>
    <p:sldId xmlns:r="http://schemas.openxmlformats.org/officeDocument/2006/relationships" id="259" r:id="Rbf4e093d6d76435f"/>
    <p:sldId xmlns:r="http://schemas.openxmlformats.org/officeDocument/2006/relationships" id="260" r:id="R81520877a02a4e4b"/>
    <p:sldId xmlns:r="http://schemas.openxmlformats.org/officeDocument/2006/relationships" id="261" r:id="Rfad220c985e94787"/>
    <p:sldId xmlns:r="http://schemas.openxmlformats.org/officeDocument/2006/relationships" id="262" r:id="Rbcd6eb2ec42c4ac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2b718ba593740ec" /><Relationship Type="http://schemas.openxmlformats.org/officeDocument/2006/relationships/slideMaster" Target="/ppt/slideMasters/slideMaster1.xml" Id="R0fe292ec1808444e" /><Relationship Type="http://schemas.openxmlformats.org/officeDocument/2006/relationships/notesMaster" Target="/ppt/notesMasters/notesMaster1.xml" Id="Rc3bb42d4c2d54399" /><Relationship Type="http://schemas.openxmlformats.org/officeDocument/2006/relationships/presProps" Target="/ppt/presProps.xml" Id="Rdbf711e3c5364e9a" /><Relationship Type="http://schemas.openxmlformats.org/officeDocument/2006/relationships/tableStyles" Target="/ppt/tableStyles.xml" Id="Re88187699bd946b9" /><Relationship Type="http://schemas.openxmlformats.org/officeDocument/2006/relationships/slide" Target="/ppt/slides/slide1.xml" Id="Rb6e3b19fd928405f" /><Relationship Type="http://schemas.openxmlformats.org/officeDocument/2006/relationships/slide" Target="/ppt/slides/slide2.xml" Id="Rc90935f4045f4b85" /><Relationship Type="http://schemas.openxmlformats.org/officeDocument/2006/relationships/slide" Target="/ppt/slides/slide3.xml" Id="Rce603ddfc66f45db" /><Relationship Type="http://schemas.openxmlformats.org/officeDocument/2006/relationships/slide" Target="/ppt/slides/slide4.xml" Id="Rbf4e093d6d76435f" /><Relationship Type="http://schemas.openxmlformats.org/officeDocument/2006/relationships/slide" Target="/ppt/slides/slide5.xml" Id="R81520877a02a4e4b" /><Relationship Type="http://schemas.openxmlformats.org/officeDocument/2006/relationships/slide" Target="/ppt/slides/slide6.xml" Id="Rfad220c985e94787" /><Relationship Type="http://schemas.openxmlformats.org/officeDocument/2006/relationships/slide" Target="/ppt/slides/slide7.xml" Id="Rbcd6eb2ec42c4ac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6130ab4257b462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cb5305222f7444a" /><Relationship Type="http://schemas.openxmlformats.org/officeDocument/2006/relationships/notesMaster" Target="/ppt/notesMasters/notesMaster1.xml" Id="Rc6f36c0e4dd44f4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68fe0b004744f40" /><Relationship Type="http://schemas.openxmlformats.org/officeDocument/2006/relationships/notesMaster" Target="/ppt/notesMasters/notesMaster1.xml" Id="Rd7f11070d93a457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08f9074e94c4d01" /><Relationship Type="http://schemas.openxmlformats.org/officeDocument/2006/relationships/notesMaster" Target="/ppt/notesMasters/notesMaster1.xml" Id="R92f4b0fa1d164fe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e2ded3693224cb1" /><Relationship Type="http://schemas.openxmlformats.org/officeDocument/2006/relationships/notesMaster" Target="/ppt/notesMasters/notesMaster1.xml" Id="R8d2642848148411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971e26e44d540f0" /><Relationship Type="http://schemas.openxmlformats.org/officeDocument/2006/relationships/notesMaster" Target="/ppt/notesMasters/notesMaster1.xml" Id="R2bbb5fc3e81641f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c6312a532ca4836" /><Relationship Type="http://schemas.openxmlformats.org/officeDocument/2006/relationships/notesMaster" Target="/ppt/notesMasters/notesMaster1.xml" Id="R69fc36b0478c409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2fe0e148bd442de" /><Relationship Type="http://schemas.openxmlformats.org/officeDocument/2006/relationships/notesMaster" Target="/ppt/notesMasters/notesMaster1.xml" Id="R3f1b665e0a2941b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同学们好！今天我们一起学习人教版小学美术三年级上册第4课《前前后后》，探索在平面的画纸上表现前后位置与空间深浅的奥秘。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教材来源：E:\小学教材_统编人教版\美术_人教版\义务教育教科书·美术三年级上册.pdf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老师，画纸是平平的一张纸，怎样画才能让人一眼看出画面里谁在前、谁在后呢？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可以利用遮挡关系。教材图示中，一个圆挡住另一个圆的一部分，我们就容易把完整的圆看作在前，被挡住的圆看作在后。这是表现前后的一种方法。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教材来源：E:\小学教材_统编人教版\美术_人教版\义务教育教科书·美术三年级上册.pdf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老师，如果两个物体在画面中分开了，没有挨着遮挡，还能看出前后的距离吗？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当然可以！请看教材右侧的蓝色圆圈图示：通过逐渐缩小物体的尺寸，就会产生远近的感觉。同样的物体，近处画得大，远处画得小，前后空间感就出来了。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教材来源：E:\小学教材_统编人教版\美术_人教版\义务教育教科书·美术三年级上册.pdf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现在画几只实际大小相近、距离不同的热气球。怎样利用遮挡和画面中的大小变化表现前后远近？请先想一种安排，再解释你的理由。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教材来源：E:\小学教材_统编人教版\美术_人教版\义务教育教科书·美术三年级上册.pdf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老师，是不是离我们近的热气球要画得大，并且挡住后面远处更小的热气球呢？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可以这样安排。教材的热气球图片同时有大小变化和局部遮挡。注意，近大远小的比较以实际大小相近为前提，不能仅凭一大一小，就断定任何两个物体谁近谁远。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教材来源：E:\小学教材_统编人教版\美术_人教版\义务教育教科书·美术三年级上册.pdf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老师，那像兵马俑这样整齐站列的队伍，也是同时用了这两种方法吗？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看照片，前排陶俑遮住后排的一部分，远处相近体型的陶俑在照片里显得较小。这两种线索共同帮助我们感受队列的纵深。并不是陶俑本身越站越小，而是观看距离不同。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教材来源：E:\小学教材_统编人教版\美术_人教版\义务教育教科书·美术三年级上册.pdf</a:t>
            </a:r>
          </a:p>
          <a:p xmlns:a="http://schemas.openxmlformats.org/drawingml/2006/main">
            <a:r>
              <a:t>PDF页码：11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请画几棵实际大小相近、前后排列的树。可以让部分树木重叠，也可以用画面大小提示远近。完成后检查前后安排是否清楚，不必要求每棵树都挡住另一棵。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教材来源：E:\小学教材_统编人教版\美术_人教版\义务教育教科书·美术三年级上册.pdf</a:t>
            </a:r>
          </a:p>
          <a:p xmlns:a="http://schemas.openxmlformats.org/drawingml/2006/main">
            <a:r>
              <a:t>PDF页码：[11]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ef877e0a643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d47b66ea4094ba7" /><Relationship Type="http://schemas.openxmlformats.org/officeDocument/2006/relationships/slideLayout" Target="/ppt/slideLayouts/slideLayout1.xml" Id="Rd6f2a871424040e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2a871424040e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1442f6c24974" /><Relationship Type="http://schemas.openxmlformats.org/officeDocument/2006/relationships/image" Target="/ppt/media/image.png" Id="R114541b51f0c4c28" /><Relationship Type="http://schemas.openxmlformats.org/officeDocument/2006/relationships/notesSlide" Target="/ppt/notesSlides/notesSlide1.xml" Id="Ree41f27db667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b962eba734466" /><Relationship Type="http://schemas.openxmlformats.org/officeDocument/2006/relationships/image" Target="/ppt/media/image2.png" Id="R966e10001bc44b56" /><Relationship Type="http://schemas.openxmlformats.org/officeDocument/2006/relationships/notesSlide" Target="/ppt/notesSlides/notesSlide2.xml" Id="Reb49deedb03e4f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a3e7732442a8" /><Relationship Type="http://schemas.openxmlformats.org/officeDocument/2006/relationships/image" Target="/ppt/media/image3.png" Id="R6627f5bc703f4479" /><Relationship Type="http://schemas.openxmlformats.org/officeDocument/2006/relationships/notesSlide" Target="/ppt/notesSlides/notesSlide3.xml" Id="R3309582147d8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c50cf13e410c" /><Relationship Type="http://schemas.openxmlformats.org/officeDocument/2006/relationships/notesSlide" Target="/ppt/notesSlides/notesSlide4.xml" Id="Ra9e32813f492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a5d01d8a49e6" /><Relationship Type="http://schemas.openxmlformats.org/officeDocument/2006/relationships/image" Target="/ppt/media/image4.png" Id="Rf15e9fd53efa48fe" /><Relationship Type="http://schemas.openxmlformats.org/officeDocument/2006/relationships/notesSlide" Target="/ppt/notesSlides/notesSlide5.xml" Id="Rd72c95aec0aa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94197a2094690" /><Relationship Type="http://schemas.openxmlformats.org/officeDocument/2006/relationships/image" Target="/ppt/media/image5.png" Id="Rd3c89b0b631645df" /><Relationship Type="http://schemas.openxmlformats.org/officeDocument/2006/relationships/notesSlide" Target="/ppt/notesSlides/notesSlide6.xml" Id="R9694ccbf19fc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4c4b34b44d0e" /><Relationship Type="http://schemas.openxmlformats.org/officeDocument/2006/relationships/notesSlide" Target="/ppt/notesSlides/notesSlide7.xml" Id="R7d8dd8cf37f241d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E5317424-A982-4149-88DB-EB7F1385C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三年级  美术  人教版小学美术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D8BD9B5D-2406-4167-B3D8-7E3AFB1D2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前前后后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51FB9856-27EF-4A0C-82BD-9D6224F7A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人教版小学美术三年级上册第4课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EE58E3AA-3A4A-4998-BB30-8DF2CAFAE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探究画面中的前后位置关系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3622F121-7E01-4FDA-B6AB-30E2AB4A5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掌握表现空间层次的基本方法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4541b51f0c4c28"/>
          <a:stretch xmlns:a="http://schemas.openxmlformats.org/drawingml/2006/main"/>
        </p:blipFill>
        <p:spPr>
          <a:xfrm xmlns:a="http://schemas.openxmlformats.org/drawingml/2006/main">
            <a:off x="6697167" y="1691640"/>
            <a:ext cx="4626137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183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C24A8555-B935-4CBA-8E47-C421309AA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三年级  美术  人教版小学美术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0A7566FC-03DB-4C28-AA1B-6F87B85B5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重叠遮挡显前后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778B4F70-8152-49B1-AE51-8140139A5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物体前后位置不同产生遮挡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52F1B1BC-56BE-42AB-B703-DE04EFEF3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一样物体放在另一样物体后面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2EE96E9A-7C1F-4279-91BB-2F1473BC1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被遮挡的物体显现在后方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6e10001bc44b56"/>
          <a:stretch xmlns:a="http://schemas.openxmlformats.org/drawingml/2006/main"/>
        </p:blipFill>
        <p:spPr>
          <a:xfrm xmlns:a="http://schemas.openxmlformats.org/drawingml/2006/main">
            <a:off x="8172833" y="1691641"/>
            <a:ext cx="1674805" cy="386791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678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224335C2-C6BD-4495-8035-4D31F14B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三年级  美术  人教版小学美术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D8D97C0C-387C-4F7D-9952-F1230568E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尺寸缩小见远近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9629171B-B331-467E-81ED-65C45F455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观察蓝圆逐渐缩小的图示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C89B2942-BC0C-4E7C-A8A0-E4E78D3E9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相同物体通过缩小尺寸表现远近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D44C75E5-7563-4695-B487-2D0BE5749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前面物体画得大，后面物体画得小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27f5bc703f4479"/>
          <a:stretch xmlns:a="http://schemas.openxmlformats.org/drawingml/2006/main"/>
        </p:blipFill>
        <p:spPr>
          <a:xfrm xmlns:a="http://schemas.openxmlformats.org/drawingml/2006/main">
            <a:off x="8172833" y="1691641"/>
            <a:ext cx="1674805" cy="386791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9322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45EF7CEE-843B-4F90-AE38-F5BEBE276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三年级  美术  人教版小学美术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BB782A56-82DF-4BF0-B8F2-27DA1BDBC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思考：热气球的前后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32617FEA-904E-43EA-812A-1949F6D70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练习：画几只实际大小相近的热气球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543C8657-58F1-4C66-8188-91B6536DA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怎样用遮挡表现前后？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39BC09AB-5CFB-4299-96F7-A4DC63B30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怎样用画面大小表现远近？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E2A335F8-E918-4967-A12E-A8E05C594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9678910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8D58B89A-348B-4967-8CDC-F464FCFBC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三年级  美术  人教版小学美术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1A5A8409-7B56-45EF-A414-7A44BB93F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热气球的空间奥秘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AC9DF9E6-A8FE-4504-8079-5795A0C73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相近大小的气球：近处画大，远处画小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DAE05A9D-0D5E-4326-A1A7-52DD9A445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适当重叠，让前面的挡住后面一部分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06C0B4C6-940A-4C6E-AF3C-CF1EC78F0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分开排列，也能用大小提示远近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5e9fd53efa48fe"/>
          <a:stretch xmlns:a="http://schemas.openxmlformats.org/drawingml/2006/main"/>
        </p:blipFill>
        <p:spPr>
          <a:xfrm xmlns:a="http://schemas.openxmlformats.org/drawingml/2006/main">
            <a:off x="6610858" y="1691640"/>
            <a:ext cx="479875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287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EC36E9F0-824F-4227-B7F6-F82AD7B34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三年级  美术  人教版小学美术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9329765F-571E-4429-AA5E-7172A726B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兵马俑的纵深感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C9860673-A9C7-49EE-858D-0DB596A68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观察秦始皇陵兵马俑及示意图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A9AF6FF8-5A07-4B60-B43A-A97D9B9A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前排陶俑整齐遮挡后排陶俑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33ABEE5C-5AFC-4EBA-B5BE-920432AAB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远处陶俑尺寸依次逐渐变小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1B9CCFFF-A4F8-460E-825B-7C3A23069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整齐排列中营造出深远纵深感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c89b0b631645df"/>
          <a:stretch xmlns:a="http://schemas.openxmlformats.org/drawingml/2006/main"/>
        </p:blipFill>
        <p:spPr>
          <a:xfrm xmlns:a="http://schemas.openxmlformats.org/drawingml/2006/main">
            <a:off x="7567719" y="1691640"/>
            <a:ext cx="288503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3749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718B05DC-9750-4584-B188-FE27234DB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BE185D"/>
                </a:solidFill>
                <a:latin typeface="Microsoft YaHei"/>
                <a:ea typeface="Microsoft YaHei"/>
                <a:cs typeface="Microsoft YaHei"/>
              </a:rPr>
              <a:t>三年级  美术  人教版小学美术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01EBF5C8-5881-4578-9EFE-C1CEE6D93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总结与创作自检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41C64123-478E-4A70-94A8-2323A59C6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方法：适当遮挡，安排近大远小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4BF2F4DE-E5B5-43BC-804E-60AA76097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练习：画几棵实际大小相近的树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BA8F1557-8674-4196-8AA9-204D23352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自检：前后安排是否清楚？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31338F05-62A7-4BBD-BC11-45033008B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大小变化是否符合你的空间设想？</a:t>
            </a:r>
          </a:p>
        </p:txBody>
      </p:sp>
    </p:spTree>
    <p:extLst>
      <p:ext uri="{BB962C8B-B14F-4D97-AF65-F5344CB8AC3E}">
        <p14:creationId xmlns:p14="http://schemas.microsoft.com/office/powerpoint/2010/main" val="182720985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2026-09-09T15:02:09.9320000Z</dcterms:created>
  <dcterms:modified xsi:type="dcterms:W3CDTF">2026-09-09T15:02:09.9320000Z</dcterms:modified>
</coreProperties>
</file>