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bb102afe49c4a4b" /><Relationship Type="http://schemas.openxmlformats.org/officeDocument/2006/relationships/extended-properties" Target="/docProps/app.xml" Id="R55f9f739726e4de1" /><Relationship Type="http://schemas.openxmlformats.org/officeDocument/2006/relationships/officeDocument" Target="/ppt/presentation.xml" Id="Ref373ac07d83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e9e5347bc4fbd"/>
  </p:sldMasterIdLst>
  <p:notesMasterIdLst>
    <p:notesMasterId xmlns:r="http://schemas.openxmlformats.org/officeDocument/2006/relationships" r:id="R072fc31445114c1c"/>
  </p:notesMasterIdLst>
  <p:sldIdLst>
    <p:sldId xmlns:r="http://schemas.openxmlformats.org/officeDocument/2006/relationships" id="256" r:id="Rd417c6cd218b49ee"/>
    <p:sldId xmlns:r="http://schemas.openxmlformats.org/officeDocument/2006/relationships" id="257" r:id="R93670f799c3149dd"/>
    <p:sldId xmlns:r="http://schemas.openxmlformats.org/officeDocument/2006/relationships" id="258" r:id="R2141709016eb4dd2"/>
    <p:sldId xmlns:r="http://schemas.openxmlformats.org/officeDocument/2006/relationships" id="259" r:id="R4f8637070271493c"/>
    <p:sldId xmlns:r="http://schemas.openxmlformats.org/officeDocument/2006/relationships" id="260" r:id="Ref4480891f304a26"/>
    <p:sldId xmlns:r="http://schemas.openxmlformats.org/officeDocument/2006/relationships" id="261" r:id="R68b2175a1fd54134"/>
    <p:sldId xmlns:r="http://schemas.openxmlformats.org/officeDocument/2006/relationships" id="262" r:id="R1869b6af058943d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ded1365e3674bce" /><Relationship Type="http://schemas.openxmlformats.org/officeDocument/2006/relationships/slideMaster" Target="/ppt/slideMasters/slideMaster1.xml" Id="R735e9e5347bc4fbd" /><Relationship Type="http://schemas.openxmlformats.org/officeDocument/2006/relationships/notesMaster" Target="/ppt/notesMasters/notesMaster1.xml" Id="R072fc31445114c1c" /><Relationship Type="http://schemas.openxmlformats.org/officeDocument/2006/relationships/presProps" Target="/ppt/presProps.xml" Id="R2cc27eafc421466a" /><Relationship Type="http://schemas.openxmlformats.org/officeDocument/2006/relationships/tableStyles" Target="/ppt/tableStyles.xml" Id="R7fbc26474fe24859" /><Relationship Type="http://schemas.openxmlformats.org/officeDocument/2006/relationships/slide" Target="/ppt/slides/slide1.xml" Id="Rd417c6cd218b49ee" /><Relationship Type="http://schemas.openxmlformats.org/officeDocument/2006/relationships/slide" Target="/ppt/slides/slide2.xml" Id="R93670f799c3149dd" /><Relationship Type="http://schemas.openxmlformats.org/officeDocument/2006/relationships/slide" Target="/ppt/slides/slide3.xml" Id="R2141709016eb4dd2" /><Relationship Type="http://schemas.openxmlformats.org/officeDocument/2006/relationships/slide" Target="/ppt/slides/slide4.xml" Id="R4f8637070271493c" /><Relationship Type="http://schemas.openxmlformats.org/officeDocument/2006/relationships/slide" Target="/ppt/slides/slide5.xml" Id="Ref4480891f304a26" /><Relationship Type="http://schemas.openxmlformats.org/officeDocument/2006/relationships/slide" Target="/ppt/slides/slide6.xml" Id="R68b2175a1fd54134" /><Relationship Type="http://schemas.openxmlformats.org/officeDocument/2006/relationships/slide" Target="/ppt/slides/slide7.xml" Id="R1869b6af058943d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ade518f43c347f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7d97f1f8aec4f09" /><Relationship Type="http://schemas.openxmlformats.org/officeDocument/2006/relationships/notesMaster" Target="/ppt/notesMasters/notesMaster1.xml" Id="R3f65fec0a8004af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33cc23cbb624a80" /><Relationship Type="http://schemas.openxmlformats.org/officeDocument/2006/relationships/notesMaster" Target="/ppt/notesMasters/notesMaster1.xml" Id="Rd996a82ce30e41e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c40590463d449ad" /><Relationship Type="http://schemas.openxmlformats.org/officeDocument/2006/relationships/notesMaster" Target="/ppt/notesMasters/notesMaster1.xml" Id="R6d375f33fb32414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704231b4abf47b4" /><Relationship Type="http://schemas.openxmlformats.org/officeDocument/2006/relationships/notesMaster" Target="/ppt/notesMasters/notesMaster1.xml" Id="Rc3b2094d20ea4f0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9505f18d9a748b3" /><Relationship Type="http://schemas.openxmlformats.org/officeDocument/2006/relationships/notesMaster" Target="/ppt/notesMasters/notesMaster1.xml" Id="R597636c39472429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be985fc4dfb4809" /><Relationship Type="http://schemas.openxmlformats.org/officeDocument/2006/relationships/notesMaster" Target="/ppt/notesMasters/notesMaster1.xml" Id="Re00796787757498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54c8e21d538435d" /><Relationship Type="http://schemas.openxmlformats.org/officeDocument/2006/relationships/notesMaster" Target="/ppt/notesMasters/notesMaster1.xml" Id="R0288bde7bf294ce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同学们好！今天我们一起走进第1课《色彩的冷与暖》。大家看课本上的落日与雪山，为什么落日让人感到温暖，而雪山却让人感到清凉寒冷？让我们一起来探索色彩温度的奥秘吧！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教材来源：E:\小学教材_统编人教版\美术_人教版\义务教育教科书·美术四年级上册.pdf</a:t>
            </a:r>
          </a:p>
          <a:p xmlns:a="http://schemas.openxmlformats.org/drawingml/2006/main">
            <a:r>
              <a:t>PDF页码：5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我们先看教材上方的两组色块。上方是橙色与红色搭配，下方是绿色与蓝色搭配。色彩本身并没有真实的温度，但冷暖是人在对比中产生的感觉，是相对而言的。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老师，既然颜色本身没有温度，为什么我们一看到它们，心里就会不由自主地产生温暖或寒冷的感觉呢？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这是因为我们在生活中积累了丰富的视觉经验。当我们看到特定颜色时，大脑会产生自然联想，从而唤起冷或暖的心理感受。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教材来源：E:\小学教材_统编人教版\美术_人教版\义务教育教科书·美术四年级上册.pdf</a:t>
            </a:r>
          </a:p>
          <a:p xmlns:a="http://schemas.openxmlformats.org/drawingml/2006/main">
            <a:r>
              <a:t>PDF页码：5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教材把红、橙、黄与火焰、太阳的温暖感联系起来，把蓝、绿、紫与天空、海水的清凉感联系起来。这是入门时的概括。冷暖是相对感觉，具体的绿或紫偏向哪一边，还要结合颜色本身与周围搭配来观察。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教材来源：E:\小学教材_统编人教版\美术_人教版\义务教育教科书·美术四年级上册.pdf</a:t>
            </a:r>
          </a:p>
          <a:p xmlns:a="http://schemas.openxmlformats.org/drawingml/2006/main">
            <a:r>
              <a:t>PDF页码：6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如果两幅画画的是同一片树林，一幅大面积用红橙黄，另一幅大面积用蓝和蓝紫，它们会给人不同感受吗？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请比较这两个配色方案。哪一个通常更容易带来温暖联想？你想到了阳光、火焰，还是其他生活情景？先说判断，再说明你的联想。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教材来源：E:\小学教材_统编人教版\美术_人教版\义务教育教科书·美术四年级上册.pdf</a:t>
            </a:r>
          </a:p>
          <a:p xmlns:a="http://schemas.openxmlformats.org/drawingml/2006/main">
            <a:r>
              <a:t>PDF页码：[5, 6]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红橙黄为主的方案，通常更容易带来温暖联想。教材的门神以鲜明的暖色为主，丁香花整体偏清凉。可以描述自己的感受，同时指出画面中支持判断的颜色，不必把所有人的感受说成完全相同。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教材来源：E:\小学教材_统编人教版\美术_人教版\义务教育教科书·美术四年级上册.pdf</a:t>
            </a:r>
          </a:p>
          <a:p xmlns:a="http://schemas.openxmlformats.org/drawingml/2006/main">
            <a:r>
              <a:t>PDF页码：6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老师，我想画丰收的秋天，主要用橙黄色，但画面里如果有一条小河，是不是就完全不能涂蓝色了？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当然可以涂蓝色！所谓冷色调或暖色调，是指画面的主体颜色倾向。在以暖色为主的秋天里，少量的蓝冷色点缀，不仅不会破坏温暖感，反而会通过冷暖对比让画面更加丰富生动。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教材来源：E:\小学教材_统编人教版\美术_人教版\义务教育教科书·美术四年级上册.pdf</a:t>
            </a:r>
          </a:p>
          <a:p xmlns:a="http://schemas.openxmlformats.org/drawingml/2006/main">
            <a:r>
              <a:t>PDF页码：6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我们掌握了色彩冷暖的联想与对比。课后请大家动手试一试：例如选用红橙黄暖色画一幅《阳光果园》，或者用蓝紫冷色画《宁静雪夜》。画完后自检：画面的主体色调是否鲜明？是否准确传达出了温暖或宁静的氛围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教材来源：E:\小学教材_统编人教版\美术_人教版\义务教育教科书·美术四年级上册.pdf</a:t>
            </a:r>
          </a:p>
          <a:p xmlns:a="http://schemas.openxmlformats.org/drawingml/2006/main">
            <a:r>
              <a:t>PDF页码：5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869541f504f4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8283c114a674bf6" /><Relationship Type="http://schemas.openxmlformats.org/officeDocument/2006/relationships/slideLayout" Target="/ppt/slideLayouts/slideLayout1.xml" Id="Rf580da00badf451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0da00badf451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02e42af174ce0" /><Relationship Type="http://schemas.openxmlformats.org/officeDocument/2006/relationships/image" Target="/ppt/media/image.png" Id="R1cb30b1963d941c6" /><Relationship Type="http://schemas.openxmlformats.org/officeDocument/2006/relationships/notesSlide" Target="/ppt/notesSlides/notesSlide1.xml" Id="R24a4c0d6430f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7efd4eca7414e" /><Relationship Type="http://schemas.openxmlformats.org/officeDocument/2006/relationships/image" Target="/ppt/media/image2.png" Id="R59a4a972afd3492b" /><Relationship Type="http://schemas.openxmlformats.org/officeDocument/2006/relationships/notesSlide" Target="/ppt/notesSlides/notesSlide2.xml" Id="R4a61a8fabb5e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40c8c52c74b56" /><Relationship Type="http://schemas.openxmlformats.org/officeDocument/2006/relationships/image" Target="/ppt/media/image3.png" Id="Ra1c0e89df6cc4b19" /><Relationship Type="http://schemas.openxmlformats.org/officeDocument/2006/relationships/notesSlide" Target="/ppt/notesSlides/notesSlide3.xml" Id="Rb0052f242d9b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175fa6d76409c" /><Relationship Type="http://schemas.openxmlformats.org/officeDocument/2006/relationships/notesSlide" Target="/ppt/notesSlides/notesSlide4.xml" Id="R234de989b723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b53fc2b1c480b" /><Relationship Type="http://schemas.openxmlformats.org/officeDocument/2006/relationships/image" Target="/ppt/media/image4.png" Id="Re75388da57a84ab1" /><Relationship Type="http://schemas.openxmlformats.org/officeDocument/2006/relationships/notesSlide" Target="/ppt/notesSlides/notesSlide5.xml" Id="Rfb8cdb8eed70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3775d3e5d4a45" /><Relationship Type="http://schemas.openxmlformats.org/officeDocument/2006/relationships/image" Target="/ppt/media/image5.png" Id="R6b2c66b1111241f8" /><Relationship Type="http://schemas.openxmlformats.org/officeDocument/2006/relationships/notesSlide" Target="/ppt/notesSlides/notesSlide6.xml" Id="Re68b5105aa0a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893ad024f4b8a" /><Relationship Type="http://schemas.openxmlformats.org/officeDocument/2006/relationships/image" Target="/ppt/media/image6.png" Id="Rc686943a220d40d0" /><Relationship Type="http://schemas.openxmlformats.org/officeDocument/2006/relationships/notesSlide" Target="/ppt/notesSlides/notesSlide7.xml" Id="R871ce95f9944460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012AC56D-ABBA-422A-B8E2-68B65325B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四年级  美术  人教版小学美术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85A59C06-A4DB-463D-A44B-D708A1668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色彩的冷与暖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F7CEF5A6-3D46-4645-B6E7-7C67BC98C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感受色彩带来的冷暖联想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4CD11CA0-147B-4C42-88C5-5242723A1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认识常见的暖色与冷色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064C74B6-C693-4B0B-B991-B729F5F00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结合具体颜色和搭配作判断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b30b1963d941c6"/>
          <a:stretch xmlns:a="http://schemas.openxmlformats.org/drawingml/2006/main"/>
        </p:blipFill>
        <p:spPr>
          <a:xfrm xmlns:a="http://schemas.openxmlformats.org/drawingml/2006/main">
            <a:off x="7532374" y="1691640"/>
            <a:ext cx="2955724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82218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7F947641-9C81-46CB-9B52-A4C06FB2B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四年级  美术  人教版小学美术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C4F45B1E-1F86-494E-980B-EF54496C7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冷暖是对比产生的感觉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26AE6FC3-5622-42F8-A617-CF9D5995A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冷暖是对比产生的相对感觉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6039F657-F5BD-4171-AD7F-2135497FE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上下两组对比色块带来不同温度感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5C69BFE7-8021-431D-A7B5-48F9F1665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橙红组合热烈，蓝绿组合清凉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a4a972afd3492b"/>
          <a:stretch xmlns:a="http://schemas.openxmlformats.org/drawingml/2006/main"/>
        </p:blipFill>
        <p:spPr>
          <a:xfrm xmlns:a="http://schemas.openxmlformats.org/drawingml/2006/main">
            <a:off x="6963790" y="1691640"/>
            <a:ext cx="409289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027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F3AD158D-8F6E-441A-B622-9C429C009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四年级  美术  人教版小学美术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A318F8CB-F9F9-473E-B4F6-11F723505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色彩联想与冷暖色分类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F6A9F483-95AC-46EB-87CD-5A917B15B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红、橙、黄常带来温暖联想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F084B6B3-4A31-4550-80E5-EA6A21153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蓝、绿、紫常带来清凉联想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4F1D06D4-44B0-4873-8707-70792E60B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具体色相与搭配会影响冷暖感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c0e89df6cc4b19"/>
          <a:stretch xmlns:a="http://schemas.openxmlformats.org/drawingml/2006/main"/>
        </p:blipFill>
        <p:spPr>
          <a:xfrm xmlns:a="http://schemas.openxmlformats.org/drawingml/2006/main">
            <a:off x="6560297" y="1767507"/>
            <a:ext cx="4899877" cy="371617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11490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CBE355BD-F620-4C1D-864B-81CE3690A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四年级  美术  人教版小学美术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E169FEDB-0291-4FE1-AE96-27EC3BA46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名画色彩大观察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0BF72F1C-D1CE-4E42-B6C3-4EDFCA2A0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方案甲：画面大面积用红、橙、黄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1945D793-7A52-4140-BC38-C6419C247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方案乙：画面大面积用蓝、蓝紫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9A2B5B6E-DF5B-4E96-B588-08FDDD713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哪一幅通常更容易带来温暖联想？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B16B77E2-8088-4059-BC52-B6762B47B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说说你想到的生活情景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D09E2682-18CE-4BFC-8DCE-281C0BFB1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23828694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2EFBB04F-90D2-4FF8-9D26-C53898E44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四年级  美术  人教版小学美术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46A12C71-5DBA-45C9-91FD-BC0F3D8A0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解析名作中的冷暖色调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5EEE80C4-5968-4B88-90F9-6DC1B5985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方案甲通常更容易带来温暖联想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2142C3AB-8903-419F-9A0D-A86CA8634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再看教材名作的整体用色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4FD4CE9B-895A-4E5E-B64A-56B6B479F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冷暖感受允许有个人差异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5388da57a84ab1"/>
          <a:stretch xmlns:a="http://schemas.openxmlformats.org/drawingml/2006/main"/>
        </p:blipFill>
        <p:spPr>
          <a:xfrm xmlns:a="http://schemas.openxmlformats.org/drawingml/2006/main">
            <a:off x="6560297" y="1767507"/>
            <a:ext cx="4899877" cy="371617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06572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809B21DC-FBC8-422F-835C-08D5010E1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四年级  美术  人教版小学美术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37593360-6BC1-4CE2-80EF-23A8E51A3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用冷暖色表现季节与心情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BD3C7567-24ED-43DF-BCB8-9B6BC968E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暖色调常表现秋天、丰收与喜悦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99BDFE74-DC8A-43C3-BF77-7E4E6FD2A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冷色调常表现雨天、冬雪与宁静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08BC4339-ED34-475A-BDD4-BA895DB65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学生作品《秋天》与《今天下雨了》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AEC588CD-33AD-4A27-93FD-B27D26530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冷暖搭配让画面更有主次与对比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2c66b1111241f8"/>
          <a:stretch xmlns:a="http://schemas.openxmlformats.org/drawingml/2006/main"/>
        </p:blipFill>
        <p:spPr>
          <a:xfrm xmlns:a="http://schemas.openxmlformats.org/drawingml/2006/main">
            <a:off x="6560297" y="1955637"/>
            <a:ext cx="4899877" cy="333991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416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D5193FFB-DB78-4C1B-817C-D0CB008AC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四年级  美术  人教版小学美术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839BE604-604B-414C-9817-585378003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知识总结与色彩小实践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DDE728D8-2016-4778-86CB-521E5A6EB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冷暖是相对的视觉与心理感受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14D5382C-6FDF-43CF-960D-F55BCE627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练习：给同一场景设计两种色调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004F77F2-5982-4628-A840-21270B25F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自检：主色调是否表达了你的想法？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86943a220d40d0"/>
          <a:stretch xmlns:a="http://schemas.openxmlformats.org/drawingml/2006/main"/>
        </p:blipFill>
        <p:spPr>
          <a:xfrm xmlns:a="http://schemas.openxmlformats.org/drawingml/2006/main">
            <a:off x="7407528" y="1691641"/>
            <a:ext cx="3205414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6656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2026-09-09T15:02:12.8160000Z</dcterms:created>
  <dcterms:modified xsi:type="dcterms:W3CDTF">2026-09-09T15:02:12.8160000Z</dcterms:modified>
</coreProperties>
</file>