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fe2eeaf20a34d25" /><Relationship Type="http://schemas.openxmlformats.org/officeDocument/2006/relationships/extended-properties" Target="/docProps/app.xml" Id="R4125b244058f48bf" /><Relationship Type="http://schemas.openxmlformats.org/officeDocument/2006/relationships/officeDocument" Target="/ppt/presentation.xml" Id="R374649de39ca4c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c61462b1da4170"/>
  </p:sldMasterIdLst>
  <p:notesMasterIdLst>
    <p:notesMasterId xmlns:r="http://schemas.openxmlformats.org/officeDocument/2006/relationships" r:id="R2e2dcf00b76647a4"/>
  </p:notesMasterIdLst>
  <p:sldIdLst>
    <p:sldId xmlns:r="http://schemas.openxmlformats.org/officeDocument/2006/relationships" id="256" r:id="R018c35d8b41448c5"/>
    <p:sldId xmlns:r="http://schemas.openxmlformats.org/officeDocument/2006/relationships" id="257" r:id="R5f2b0866f0da41fe"/>
    <p:sldId xmlns:r="http://schemas.openxmlformats.org/officeDocument/2006/relationships" id="258" r:id="Ra1420403113a4457"/>
    <p:sldId xmlns:r="http://schemas.openxmlformats.org/officeDocument/2006/relationships" id="259" r:id="Rc94d96a634ac4142"/>
    <p:sldId xmlns:r="http://schemas.openxmlformats.org/officeDocument/2006/relationships" id="260" r:id="R4bb77fa4aa184589"/>
    <p:sldId xmlns:r="http://schemas.openxmlformats.org/officeDocument/2006/relationships" id="261" r:id="R1831f0dbd4b143f3"/>
    <p:sldId xmlns:r="http://schemas.openxmlformats.org/officeDocument/2006/relationships" id="262" r:id="R34d3b9fcf94c4c1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931edca793348d5" /><Relationship Type="http://schemas.openxmlformats.org/officeDocument/2006/relationships/slideMaster" Target="/ppt/slideMasters/slideMaster1.xml" Id="Rb5c61462b1da4170" /><Relationship Type="http://schemas.openxmlformats.org/officeDocument/2006/relationships/notesMaster" Target="/ppt/notesMasters/notesMaster1.xml" Id="R2e2dcf00b76647a4" /><Relationship Type="http://schemas.openxmlformats.org/officeDocument/2006/relationships/presProps" Target="/ppt/presProps.xml" Id="Ra815db80a9e04c08" /><Relationship Type="http://schemas.openxmlformats.org/officeDocument/2006/relationships/tableStyles" Target="/ppt/tableStyles.xml" Id="R97d498c5cc4a41e4" /><Relationship Type="http://schemas.openxmlformats.org/officeDocument/2006/relationships/slide" Target="/ppt/slides/slide1.xml" Id="R018c35d8b41448c5" /><Relationship Type="http://schemas.openxmlformats.org/officeDocument/2006/relationships/slide" Target="/ppt/slides/slide2.xml" Id="R5f2b0866f0da41fe" /><Relationship Type="http://schemas.openxmlformats.org/officeDocument/2006/relationships/slide" Target="/ppt/slides/slide3.xml" Id="Ra1420403113a4457" /><Relationship Type="http://schemas.openxmlformats.org/officeDocument/2006/relationships/slide" Target="/ppt/slides/slide4.xml" Id="Rc94d96a634ac4142" /><Relationship Type="http://schemas.openxmlformats.org/officeDocument/2006/relationships/slide" Target="/ppt/slides/slide5.xml" Id="R4bb77fa4aa184589" /><Relationship Type="http://schemas.openxmlformats.org/officeDocument/2006/relationships/slide" Target="/ppt/slides/slide6.xml" Id="R1831f0dbd4b143f3" /><Relationship Type="http://schemas.openxmlformats.org/officeDocument/2006/relationships/slide" Target="/ppt/slides/slide7.xml" Id="R34d3b9fcf94c4c1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f836ccd60e9442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61ed1c35ade43e4" /><Relationship Type="http://schemas.openxmlformats.org/officeDocument/2006/relationships/notesMaster" Target="/ppt/notesMasters/notesMaster1.xml" Id="R96a54b2e0a1e4e3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141f16c3a324ea5" /><Relationship Type="http://schemas.openxmlformats.org/officeDocument/2006/relationships/notesMaster" Target="/ppt/notesMasters/notesMaster1.xml" Id="Rd7d01eb8140041c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313a886446a4b16" /><Relationship Type="http://schemas.openxmlformats.org/officeDocument/2006/relationships/notesMaster" Target="/ppt/notesMasters/notesMaster1.xml" Id="R9868646c37094fe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e13a9e34551425e" /><Relationship Type="http://schemas.openxmlformats.org/officeDocument/2006/relationships/notesMaster" Target="/ppt/notesMasters/notesMaster1.xml" Id="R6465fcf1c6f6420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e16af21e6764172" /><Relationship Type="http://schemas.openxmlformats.org/officeDocument/2006/relationships/notesMaster" Target="/ppt/notesMasters/notesMaster1.xml" Id="R14af13750c474c7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46166878b104fc1" /><Relationship Type="http://schemas.openxmlformats.org/officeDocument/2006/relationships/notesMaster" Target="/ppt/notesMasters/notesMaster1.xml" Id="R63a0eec66632432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960b300d8bb48e4" /><Relationship Type="http://schemas.openxmlformats.org/officeDocument/2006/relationships/notesMaster" Target="/ppt/notesMasters/notesMaster1.xml" Id="R5f16f6e83140409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同学们，当你站在一条长长的道路向前看时，两旁的景物有什么奇妙变化？今天我们就走进《远去的路》，一起探索画面中的空间奥秘。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教材来源：E:\小学教材_统编人教版\美术_人教版\义务教育教科书·美术六年级上册.pdf</a:t>
            </a:r>
          </a:p>
          <a:p xmlns:a="http://schemas.openxmlformats.org/drawingml/2006/main">
            <a:r>
              <a:t>PDF页码：11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老师，右下角照片里的红色门框在现实中明明是一样大的，为什么在照片里越往里看就变得越小了呢？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观察这一组形状、大小相近的门框，越远的在照片中显得越小，通道也显得近宽远窄。这是透视带来的视觉效果。要区分实际大小和画面大小，不能把本来就很小的物体直接当作远处物体。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教材来源：E:\小学教材_统编人教版\美术_人教版\义务教育教科书·美术六年级上册.pdf</a:t>
            </a:r>
          </a:p>
          <a:p xmlns:a="http://schemas.openxmlformats.org/drawingml/2006/main">
            <a:r>
              <a:t>PDF页码：11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请欣赏法国画家西斯莱的油画《塞夫勒道路》。近处的路面铺得很宽，左侧的树木挺拔高大；随着视线延伸，树木和房屋一层层变小，宽广的路最终慢慢消失在远方的地平线上。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教材来源：E:\小学教材_统编人教版\美术_人教版\义务教育教科书·美术六年级上册.pdf</a:t>
            </a:r>
          </a:p>
          <a:p xmlns:a="http://schemas.openxmlformats.org/drawingml/2006/main">
            <a:r>
              <a:t>PDF页码：11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现在设计一幅道路画。设想这是一条宽度不变的直路，两旁的树实际大小相近。要表现道路向远方延伸，画面中的路宽和树高应怎样变化？请说出近处和远处的区别。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教材来源：E:\小学教材_统编人教版\美术_人教版\义务教育教科书·美术六年级上册.pdf</a:t>
            </a:r>
          </a:p>
          <a:p xmlns:a="http://schemas.openxmlformats.org/drawingml/2006/main">
            <a:r>
              <a:t>PDF页码：[11]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我会把近处的路画宽，把远处的路画窄；近处的树画大一些，远处画小一些。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这是清楚的表现思路。再看教材的油画新线，近处的大线轴与远处的小形象构成明显对比，配合道路的延伸，增强了空间感。欣赏画面时，我们描述视觉关系，不据此断言真实线轴尺寸完全一样。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教材来源：E:\小学教材_统编人教版\美术_人教版\义务教育教科书·美术六年级上册.pdf</a:t>
            </a:r>
          </a:p>
          <a:p xmlns:a="http://schemas.openxmlformats.org/drawingml/2006/main">
            <a:r>
              <a:t>PDF页码：11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先确定道路延伸的方向，再安排近处与远处的宽窄。如果路灯或树木实际等距排列，画面中的间距往远处通常会显得更密。使用这些方法时，要让条件与画面设想相符，不必机械套用到所有弯路或起伏地形。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教材来源：E:\小学教材_统编人教版\美术_人教版\义务教育教科书·美术六年级上册.pdf</a:t>
            </a:r>
          </a:p>
          <a:p xmlns:a="http://schemas.openxmlformats.org/drawingml/2006/main">
            <a:r>
              <a:t>PDF页码：11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原来只要画出近大远小和近宽远窄，普通的平整画纸上就能展现出通向远方的神奇纵深！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总结得真好！请大家动手画一幅《远去的路》。完成时对照自检：路面是否近宽远窄并延伸至地平线？两旁树木景物是否近大远小？动手试试吧！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教材来源：E:\小学教材_统编人教版\美术_人教版\义务教育教科书·美术六年级上册.pdf</a:t>
            </a:r>
          </a:p>
          <a:p xmlns:a="http://schemas.openxmlformats.org/drawingml/2006/main">
            <a:r>
              <a:t>PDF页码：[11]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0752a7e3364af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495f2d21a5647f9" /><Relationship Type="http://schemas.openxmlformats.org/officeDocument/2006/relationships/slideLayout" Target="/ppt/slideLayouts/slideLayout1.xml" Id="R4c46548e69494c4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46548e69494c4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3f43a5a884eae" /><Relationship Type="http://schemas.openxmlformats.org/officeDocument/2006/relationships/image" Target="/ppt/media/image.png" Id="Rf26dfd25a5db440a" /><Relationship Type="http://schemas.openxmlformats.org/officeDocument/2006/relationships/notesSlide" Target="/ppt/notesSlides/notesSlide1.xml" Id="Rc2b385b4b82549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51b33b4824f55" /><Relationship Type="http://schemas.openxmlformats.org/officeDocument/2006/relationships/image" Target="/ppt/media/image2.png" Id="Rfacdc562f40d476f" /><Relationship Type="http://schemas.openxmlformats.org/officeDocument/2006/relationships/notesSlide" Target="/ppt/notesSlides/notesSlide2.xml" Id="Rd4b0048b8df24d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3cec199bd4243" /><Relationship Type="http://schemas.openxmlformats.org/officeDocument/2006/relationships/image" Target="/ppt/media/image3.png" Id="R118791f721c14617" /><Relationship Type="http://schemas.openxmlformats.org/officeDocument/2006/relationships/notesSlide" Target="/ppt/notesSlides/notesSlide3.xml" Id="R3675b310e25b4c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0173a951247c4" /><Relationship Type="http://schemas.openxmlformats.org/officeDocument/2006/relationships/notesSlide" Target="/ppt/notesSlides/notesSlide4.xml" Id="Redd54c9c8e874a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77a9d0a384923" /><Relationship Type="http://schemas.openxmlformats.org/officeDocument/2006/relationships/image" Target="/ppt/media/image4.png" Id="R61f070df257e4a30" /><Relationship Type="http://schemas.openxmlformats.org/officeDocument/2006/relationships/notesSlide" Target="/ppt/notesSlides/notesSlide5.xml" Id="R29cb4d5e5d7044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17455eba442aa" /><Relationship Type="http://schemas.openxmlformats.org/officeDocument/2006/relationships/image" Target="/ppt/media/image5.png" Id="Re430f4aebee9482b" /><Relationship Type="http://schemas.openxmlformats.org/officeDocument/2006/relationships/notesSlide" Target="/ppt/notesSlides/notesSlide6.xml" Id="R2633a0b096b74b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3371108af4e6c" /><Relationship Type="http://schemas.openxmlformats.org/officeDocument/2006/relationships/notesSlide" Target="/ppt/notesSlides/notesSlide7.xml" Id="R6e847945a7714cd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B73C96E2-9990-44F3-BD1E-E5B6E7062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六年级  美术  人教版小学美术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77B3F1B4-EA95-4F33-9A56-6A1D1E84A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远去的路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52F986AC-CF27-4369-9A97-65FB7B473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观察自然界中的道路景象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DDC0A1E5-4147-4A9B-913E-448207255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发现近大远小的视觉规律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44D27769-47C9-435F-AA8F-E8000DC6B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感受画面中的空间深度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6dfd25a5db440a"/>
          <a:stretch xmlns:a="http://schemas.openxmlformats.org/drawingml/2006/main"/>
        </p:blipFill>
        <p:spPr>
          <a:xfrm xmlns:a="http://schemas.openxmlformats.org/drawingml/2006/main">
            <a:off x="6560297" y="1790864"/>
            <a:ext cx="4899876" cy="3669463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91738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00789BB7-8AEA-4202-82CC-15E315F20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六年级  美术  人教版小学美术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FAC4D410-9733-4BA1-98BE-E40EC7D24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认识近大远小与近宽远窄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3C1548FD-D462-4BF1-B1EB-1533DDA4E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相同大小的物体距离不同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D129E071-8030-4241-AE2F-BB1308760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越靠近眼前看起来就越大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1F511615-696C-477C-BFA9-830B4C4A8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越远离视线看起来就越小</a:t>
            </a:r>
          </a:p>
        </p:txBody>
      </p:sp>
      <p:sp>
        <p:nvSpPr>
          <p:cNvPr id="6" name="s2_body4_text">
            <a:extLst xmlns:a="http://schemas.openxmlformats.org/drawingml/2006/main">
              <a:ext uri="{FF2B5EF4-FFF2-40B4-BE49-F238E27FC236}">
                <a16:creationId xmlns:a16="http://schemas.microsoft.com/office/drawing/2014/main" id="{3AC2300C-F87D-4799-B5F5-D811E031C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1188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通道由近及远呈现出近宽远窄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cdc562f40d476f"/>
          <a:stretch xmlns:a="http://schemas.openxmlformats.org/drawingml/2006/main"/>
        </p:blipFill>
        <p:spPr>
          <a:xfrm xmlns:a="http://schemas.openxmlformats.org/drawingml/2006/main">
            <a:off x="6898287" y="1691640"/>
            <a:ext cx="4223896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11569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19D535C5-37C1-42B7-9F63-6DF198392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六年级  美术  人教版小学美术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A8B2D6BF-C058-4E5D-936D-6207D8AD1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塞夫勒道路中的空间透视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F19330E9-C9B0-4E6C-8C95-B00F9F266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欣赏西斯莱油画《塞夫勒道路》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ED24546C-041F-4E23-B1E2-7258F49B7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道路向远方延伸，画面宽度逐渐减小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E907AA93-E4B8-4CC4-AA4B-FAC8D065B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近处与远处景物形成空间层次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18791f721c14617"/>
          <a:stretch xmlns:a="http://schemas.openxmlformats.org/drawingml/2006/main"/>
        </p:blipFill>
        <p:spPr>
          <a:xfrm xmlns:a="http://schemas.openxmlformats.org/drawingml/2006/main">
            <a:off x="6560297" y="1790864"/>
            <a:ext cx="4899876" cy="3669463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72435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C361F2BB-CF56-4882-B805-2F945EB20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六年级  美术  人教版小学美术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F6EAF2D9-2F2E-47C3-A47D-E78759AB5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思考：道路与树怎样画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15DACA4E-4A69-4C9D-9EA1-011423D0A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练习：画一条宽度不变的直路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343BEBB0-64CD-4ACF-9ECE-235953B59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两旁是一排实际大小相近的树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83A1F22D-247F-4595-9573-D5FCDAD04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怎样安排画面中的路宽、树高？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ECE4A82E-E7D8-48E0-B9DA-9809D0DD9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说说近处和远处应有什么区别</a:t>
            </a:r>
          </a:p>
        </p:txBody>
      </p:sp>
      <p:sp>
        <p:nvSpPr>
          <p:cNvPr id="7" name="s4_body5_text">
            <a:extLst xmlns:a="http://schemas.openxmlformats.org/drawingml/2006/main">
              <a:ext uri="{FF2B5EF4-FFF2-40B4-BE49-F238E27FC236}">
                <a16:creationId xmlns:a16="http://schemas.microsoft.com/office/drawing/2014/main" id="{DBC40C57-4D59-4F58-8595-6F1F04670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73168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170553748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6763EA99-7E58-4C2A-8D61-C61BB7A78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六年级  美术  人教版小学美术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42BEA685-C359-4A9E-AB57-4D25A4F48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解析《新线》的透视规律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F48C6D24-4920-4962-AAC0-DC084FF38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道路在画面中通常近宽远窄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32258245-CD61-4E34-A051-E6F653CD8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相近大小的树，在画面中近大远小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C4A85EA4-6EDF-4EFB-85EF-092818792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教材《新线》也呈现鲜明空间对比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f070df257e4a30"/>
          <a:stretch xmlns:a="http://schemas.openxmlformats.org/drawingml/2006/main"/>
        </p:blipFill>
        <p:spPr>
          <a:xfrm xmlns:a="http://schemas.openxmlformats.org/drawingml/2006/main">
            <a:off x="6583378" y="1691640"/>
            <a:ext cx="4853716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74976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A1C5EDA5-ED77-4885-A6BE-B18B1C896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六年级  美术  人教版小学美术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680696E1-D156-49F7-AB94-61273C203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画出远去之路的方法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EBCA8AA5-5519-4562-8212-C0689DB4C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先确定道路延伸的方向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2969C066-DE70-4B9A-B152-D26AC090D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等宽直路在画面中近宽远窄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DDEDE7A2-C9FA-4A89-8D50-B21FFB47D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相近景物在画面中近大远小</a:t>
            </a:r>
          </a:p>
        </p:txBody>
      </p:sp>
      <p:sp>
        <p:nvSpPr>
          <p:cNvPr id="6" name="s6_body4_text">
            <a:extLst xmlns:a="http://schemas.openxmlformats.org/drawingml/2006/main">
              <a:ext uri="{FF2B5EF4-FFF2-40B4-BE49-F238E27FC236}">
                <a16:creationId xmlns:a16="http://schemas.microsoft.com/office/drawing/2014/main" id="{5D75CA76-5477-4F15-857B-35FA500CB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1188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实际等距排列，远处间距显得更密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30f4aebee9482b"/>
          <a:stretch xmlns:a="http://schemas.openxmlformats.org/drawingml/2006/main"/>
        </p:blipFill>
        <p:spPr>
          <a:xfrm xmlns:a="http://schemas.openxmlformats.org/drawingml/2006/main">
            <a:off x="6898287" y="1691640"/>
            <a:ext cx="4223896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7273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76883840-698D-40BF-A278-CF540D355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六年级  美术  人教版小学美术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53337876-BAE7-4D78-9D08-DB1427490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课堂小结与创作练习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9116E214-3BA5-4A23-B609-C96A73A9D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掌握近大远小近宽远窄规律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41CDC058-8FC5-4708-B0D5-F18FBD32E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尝试画一幅有纵深感的道路风景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E3F9FB2D-9EF9-44C3-A812-C5BBBE31C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自检一：路面是否由近及远逐渐变窄</a:t>
            </a:r>
          </a:p>
        </p:txBody>
      </p:sp>
      <p:sp>
        <p:nvSpPr>
          <p:cNvPr id="6" name="s7_body4_text">
            <a:extLst xmlns:a="http://schemas.openxmlformats.org/drawingml/2006/main">
              <a:ext uri="{FF2B5EF4-FFF2-40B4-BE49-F238E27FC236}">
                <a16:creationId xmlns:a16="http://schemas.microsoft.com/office/drawing/2014/main" id="{9C206D64-30D0-4573-BC9E-4F8E8068F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自检二：路旁景物是否近大远小排列</a:t>
            </a:r>
          </a:p>
        </p:txBody>
      </p:sp>
    </p:spTree>
    <p:extLst>
      <p:ext uri="{BB962C8B-B14F-4D97-AF65-F5344CB8AC3E}">
        <p14:creationId xmlns:p14="http://schemas.microsoft.com/office/powerpoint/2010/main" val="5495025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2026-09-09T15:11:13.5990000Z</dcterms:created>
  <dcterms:modified xsi:type="dcterms:W3CDTF">2026-09-09T15:11:13.5990000Z</dcterms:modified>
</coreProperties>
</file>