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724af061f3cf4527" /><Relationship Type="http://schemas.openxmlformats.org/officeDocument/2006/relationships/extended-properties" Target="/docProps/app.xml" Id="R96fa66976e0a4dce" /><Relationship Type="http://schemas.openxmlformats.org/officeDocument/2006/relationships/officeDocument" Target="/ppt/presentation.xml" Id="Rc4b454768e1944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3f237bc7d64c0d"/>
  </p:sldMasterIdLst>
  <p:notesMasterIdLst>
    <p:notesMasterId xmlns:r="http://schemas.openxmlformats.org/officeDocument/2006/relationships" r:id="R9ed66645e1914905"/>
  </p:notesMasterIdLst>
  <p:sldIdLst>
    <p:sldId xmlns:r="http://schemas.openxmlformats.org/officeDocument/2006/relationships" id="256" r:id="R946a7cd721b04279"/>
    <p:sldId xmlns:r="http://schemas.openxmlformats.org/officeDocument/2006/relationships" id="257" r:id="Raf36a2709c3546db"/>
    <p:sldId xmlns:r="http://schemas.openxmlformats.org/officeDocument/2006/relationships" id="258" r:id="R3df0c8e017c043b4"/>
    <p:sldId xmlns:r="http://schemas.openxmlformats.org/officeDocument/2006/relationships" id="259" r:id="R9722e3061cb94007"/>
    <p:sldId xmlns:r="http://schemas.openxmlformats.org/officeDocument/2006/relationships" id="260" r:id="R4dbff310c2584ea9"/>
    <p:sldId xmlns:r="http://schemas.openxmlformats.org/officeDocument/2006/relationships" id="261" r:id="R526d6aab30844f2d"/>
    <p:sldId xmlns:r="http://schemas.openxmlformats.org/officeDocument/2006/relationships" id="262" r:id="R388300c18f1841bd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102a6c03bb4487c" /><Relationship Type="http://schemas.openxmlformats.org/officeDocument/2006/relationships/slideMaster" Target="/ppt/slideMasters/slideMaster1.xml" Id="R8d3f237bc7d64c0d" /><Relationship Type="http://schemas.openxmlformats.org/officeDocument/2006/relationships/notesMaster" Target="/ppt/notesMasters/notesMaster1.xml" Id="R9ed66645e1914905" /><Relationship Type="http://schemas.openxmlformats.org/officeDocument/2006/relationships/presProps" Target="/ppt/presProps.xml" Id="R19edf8a36cce4bab" /><Relationship Type="http://schemas.openxmlformats.org/officeDocument/2006/relationships/tableStyles" Target="/ppt/tableStyles.xml" Id="R98ff82a100ec4895" /><Relationship Type="http://schemas.openxmlformats.org/officeDocument/2006/relationships/slide" Target="/ppt/slides/slide1.xml" Id="R946a7cd721b04279" /><Relationship Type="http://schemas.openxmlformats.org/officeDocument/2006/relationships/slide" Target="/ppt/slides/slide2.xml" Id="Raf36a2709c3546db" /><Relationship Type="http://schemas.openxmlformats.org/officeDocument/2006/relationships/slide" Target="/ppt/slides/slide3.xml" Id="R3df0c8e017c043b4" /><Relationship Type="http://schemas.openxmlformats.org/officeDocument/2006/relationships/slide" Target="/ppt/slides/slide4.xml" Id="R9722e3061cb94007" /><Relationship Type="http://schemas.openxmlformats.org/officeDocument/2006/relationships/slide" Target="/ppt/slides/slide5.xml" Id="R4dbff310c2584ea9" /><Relationship Type="http://schemas.openxmlformats.org/officeDocument/2006/relationships/slide" Target="/ppt/slides/slide6.xml" Id="R526d6aab30844f2d" /><Relationship Type="http://schemas.openxmlformats.org/officeDocument/2006/relationships/slide" Target="/ppt/slides/slide7.xml" Id="R388300c18f1841b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14d2fa8be91478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1c93d708f1d44f2" /><Relationship Type="http://schemas.openxmlformats.org/officeDocument/2006/relationships/notesMaster" Target="/ppt/notesMasters/notesMaster1.xml" Id="R437b439ab1a74ecf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b48cf748bf44f62" /><Relationship Type="http://schemas.openxmlformats.org/officeDocument/2006/relationships/notesMaster" Target="/ppt/notesMasters/notesMaster1.xml" Id="R2df2575d36b044e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8d79b50061c64a35" /><Relationship Type="http://schemas.openxmlformats.org/officeDocument/2006/relationships/notesMaster" Target="/ppt/notesMasters/notesMaster1.xml" Id="R262ec68eef1e46b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bd882b3fa604fd9" /><Relationship Type="http://schemas.openxmlformats.org/officeDocument/2006/relationships/notesMaster" Target="/ppt/notesMasters/notesMaster1.xml" Id="Rd790270ea8fe4f9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5255ce649f648fe" /><Relationship Type="http://schemas.openxmlformats.org/officeDocument/2006/relationships/notesMaster" Target="/ppt/notesMasters/notesMaster1.xml" Id="R6811f0a62925495d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1d34468a5a5417c" /><Relationship Type="http://schemas.openxmlformats.org/officeDocument/2006/relationships/notesMaster" Target="/ppt/notesMasters/notesMaster1.xml" Id="R851c73484165488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dac1b48c62c459b" /><Relationship Type="http://schemas.openxmlformats.org/officeDocument/2006/relationships/notesMaster" Target="/ppt/notesMasters/notesMaster1.xml" Id="Ra13eb9aa74f743a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欢迎来到道德与法治微课堂。班级是我们共同生活的大家庭，怎样才能让班级生活既快乐又安全呢？今天我们一起来学习《班级生活有规则》，发现身边的文明细节，共同制定班级约定。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教材来源：E:\小学教材_统编人教版\道德与法治_统编版\义务教育教科书·道德与法治二年级上册.pdf</a:t>
            </a:r>
          </a:p>
          <a:p xmlns:a="http://schemas.openxmlformats.org/drawingml/2006/main">
            <a:r>
              <a:t>PDF页码：28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教材里，有同学讲礼貌、守课堂纪律，也有同学在走廊跳绳，绳子打到了别人。观察这些情境，想想怎样让大家相处得更安全。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老师，课间走廊挺宽敞的，我们在那里跳绳，为什么会被提醒很危险呢？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走廊是通行的地方，甩动的绳子可能碰到或绊倒别人。跳绳要按老师安排，到适合活动的场地，检查周围空间，和他人保持足够距离。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教材来源：E:\小学教材_统编人教版\道德与法治_统编版\义务教育教科书·道德与法治二年级上册.pdf</a:t>
            </a:r>
          </a:p>
          <a:p xmlns:a="http://schemas.openxmlformats.org/drawingml/2006/main">
            <a:r>
              <a:t>PDF页码：27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学校已经有《中小学生守则》了，为什么我们班还要自己商量新的约定呢？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班级约定把要求落实到具体生活。教材里，同学们建议整理抽屉、用过的物品放回原位。大家可以针对真实问题共同商量，让约定清楚、合理、做得到。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教材来源：E:\小学教材_统编人教版\道德与法治_统编版\义务教育教科书·道德与法治二年级上册.pdf</a:t>
            </a:r>
          </a:p>
          <a:p xmlns:a="http://schemas.openxmlformats.org/drawingml/2006/main">
            <a:r>
              <a:t>PDF页码：28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如果我说有值日生打扫，就不用整理自己的抽屉了，这样想合适吗？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想想自己的物品由谁整理，公共卫生怎样分工。请拟一条大家能执行的约定，暂停视频说一说。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教材来源：E:\小学教材_统编人教版\道德与法治_统编版\义务教育教科书·道德与法治二年级上册.pdf</a:t>
            </a:r>
          </a:p>
          <a:p xmlns:a="http://schemas.openxmlformats.org/drawingml/2006/main">
            <a:r>
              <a:t>PDF页码：[27, 28, 29]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整理自己的抽屉和物品，不能全推给值日生。可以建议：用过物品放回原位，杂物及时清理。值日工作再按班级的共同约定分工。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那规则是不是越多越好？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不是。要针对需要解决的问题，明确又可行。发现要求不合理，可以向老师提出意见，共同讨论改进。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教材来源：E:\小学教材_统编人教版\道德与法治_统编版\义务教育教科书·道德与法治二年级上册.pdf</a:t>
            </a:r>
          </a:p>
          <a:p xmlns:a="http://schemas.openxmlformats.org/drawingml/2006/main">
            <a:r>
              <a:t>PDF页码：28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教材建议把约定做成文明棋，主动整理教室进一格。帮助别人进几格，书上留给大家讨论。游戏格数是约定的玩法，不是评价一个人价值的分数。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我们也可以为爱护图书设计一格，写清具体做法。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教材来源：E:\小学教材_统编人教版\道德与法治_统编版\义务教育教科书·道德与法治二年级上册.pdf</a:t>
            </a:r>
          </a:p>
          <a:p xmlns:a="http://schemas.openxmlformats.org/drawingml/2006/main">
            <a:r>
              <a:t>PDF页码：29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班级规则由我们共同制定，更需要大家共同守护。课后请大家为图书角或课间活动拟定一条新约定，写在文明小卡片上，并用自检要点检查是否合理可行。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教材来源：E:\小学教材_统编人教版\道德与法治_统编版\义务教育教科书·道德与法治二年级上册.pdf</a:t>
            </a:r>
          </a:p>
          <a:p xmlns:a="http://schemas.openxmlformats.org/drawingml/2006/main">
            <a:r>
              <a:t>PDF页码：[27, 28, 29]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7f5f456b084790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4bac4899d3a47d0" /><Relationship Type="http://schemas.openxmlformats.org/officeDocument/2006/relationships/slideLayout" Target="/ppt/slideLayouts/slideLayout1.xml" Id="R15a863ebd37f4b11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a863ebd37f4b11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8bb02e85f442c" /><Relationship Type="http://schemas.openxmlformats.org/officeDocument/2006/relationships/image" Target="/ppt/media/image.png" Id="Reb07a0de7dcc479d" /><Relationship Type="http://schemas.openxmlformats.org/officeDocument/2006/relationships/notesSlide" Target="/ppt/notesSlides/notesSlide1.xml" Id="R9e7cb68757a74d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e1d45fffa4982" /><Relationship Type="http://schemas.openxmlformats.org/officeDocument/2006/relationships/image" Target="/ppt/media/image2.png" Id="R77bea58899524b15" /><Relationship Type="http://schemas.openxmlformats.org/officeDocument/2006/relationships/notesSlide" Target="/ppt/notesSlides/notesSlide2.xml" Id="R78985ca8679a44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8e956e4f64c28" /><Relationship Type="http://schemas.openxmlformats.org/officeDocument/2006/relationships/image" Target="/ppt/media/image3.png" Id="R1aa8a8e8ad0a46da" /><Relationship Type="http://schemas.openxmlformats.org/officeDocument/2006/relationships/notesSlide" Target="/ppt/notesSlides/notesSlide3.xml" Id="R392a3afcd5c042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6a86dfa2d46f0" /><Relationship Type="http://schemas.openxmlformats.org/officeDocument/2006/relationships/notesSlide" Target="/ppt/notesSlides/notesSlide4.xml" Id="R1031594c8b7046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5bfc645504177" /><Relationship Type="http://schemas.openxmlformats.org/officeDocument/2006/relationships/image" Target="/ppt/media/image4.png" Id="Rfb03063aaa034544" /><Relationship Type="http://schemas.openxmlformats.org/officeDocument/2006/relationships/notesSlide" Target="/ppt/notesSlides/notesSlide5.xml" Id="R30c2b02aded44d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dc0335e3c4114" /><Relationship Type="http://schemas.openxmlformats.org/officeDocument/2006/relationships/image" Target="/ppt/media/image5.png" Id="R017f2ab65e684042" /><Relationship Type="http://schemas.openxmlformats.org/officeDocument/2006/relationships/notesSlide" Target="/ppt/notesSlides/notesSlide6.xml" Id="Rcf41f267014a4d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28e4e29ca455b" /><Relationship Type="http://schemas.openxmlformats.org/officeDocument/2006/relationships/notesSlide" Target="/ppt/notesSlides/notesSlide7.xml" Id="R8f26531dd30b46fe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1_metadata_text">
            <a:extLst xmlns:a="http://schemas.openxmlformats.org/drawingml/2006/main">
              <a:ext uri="{FF2B5EF4-FFF2-40B4-BE49-F238E27FC236}">
                <a16:creationId xmlns:a16="http://schemas.microsoft.com/office/drawing/2014/main" id="{4462723F-26B1-4F9F-8D3B-7C9BFEEC87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二年级  道德与法治  统编版小学道德与法治 上册</a:t>
            </a:r>
          </a:p>
        </p:txBody>
      </p:sp>
      <p:sp>
        <p:nvSpPr>
          <p:cNvPr id="2" name="s1_heading_title">
            <a:extLst xmlns:a="http://schemas.openxmlformats.org/drawingml/2006/main">
              <a:ext uri="{FF2B5EF4-FFF2-40B4-BE49-F238E27FC236}">
                <a16:creationId xmlns:a16="http://schemas.microsoft.com/office/drawing/2014/main" id="{592844EA-578D-4EB7-8188-70F9BB353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班级生活有规则</a:t>
            </a:r>
          </a:p>
        </p:txBody>
      </p:sp>
      <p:sp>
        <p:nvSpPr>
          <p:cNvPr id="3" name="s1_body1_text">
            <a:extLst xmlns:a="http://schemas.openxmlformats.org/drawingml/2006/main">
              <a:ext uri="{FF2B5EF4-FFF2-40B4-BE49-F238E27FC236}">
                <a16:creationId xmlns:a16="http://schemas.microsoft.com/office/drawing/2014/main" id="{F6D4F843-8614-45A4-96AD-D7C4589BF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班级是我们共同的家</a:t>
            </a:r>
          </a:p>
        </p:txBody>
      </p:sp>
      <p:sp>
        <p:nvSpPr>
          <p:cNvPr id="4" name="s1_body2_text">
            <a:extLst xmlns:a="http://schemas.openxmlformats.org/drawingml/2006/main">
              <a:ext uri="{FF2B5EF4-FFF2-40B4-BE49-F238E27FC236}">
                <a16:creationId xmlns:a16="http://schemas.microsoft.com/office/drawing/2014/main" id="{B73954FC-6783-4628-AA4E-337192943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放大镜下找问题，共同商讨立约定</a:t>
            </a:r>
          </a:p>
        </p:txBody>
      </p:sp>
      <p:sp>
        <p:nvSpPr>
          <p:cNvPr id="5" name="s1_body3_text">
            <a:extLst xmlns:a="http://schemas.openxmlformats.org/drawingml/2006/main">
              <a:ext uri="{FF2B5EF4-FFF2-40B4-BE49-F238E27FC236}">
                <a16:creationId xmlns:a16="http://schemas.microsoft.com/office/drawing/2014/main" id="{54719F90-9F12-4103-A560-7CDAD6E9E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人人自觉守规则，班级生活更美好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b07a0de7dcc479d"/>
          <a:stretch xmlns:a="http://schemas.openxmlformats.org/drawingml/2006/main"/>
        </p:blipFill>
        <p:spPr>
          <a:xfrm xmlns:a="http://schemas.openxmlformats.org/drawingml/2006/main">
            <a:off x="6560297" y="2276325"/>
            <a:ext cx="4899877" cy="269854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69550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2_metadata_text">
            <a:extLst xmlns:a="http://schemas.openxmlformats.org/drawingml/2006/main">
              <a:ext uri="{FF2B5EF4-FFF2-40B4-BE49-F238E27FC236}">
                <a16:creationId xmlns:a16="http://schemas.microsoft.com/office/drawing/2014/main" id="{73C57FE2-3558-454D-B905-E5A74F38B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二年级  道德与法治  统编版小学道德与法治 上册</a:t>
            </a:r>
          </a:p>
        </p:txBody>
      </p:sp>
      <p:sp>
        <p:nvSpPr>
          <p:cNvPr id="2" name="s2_heading_title">
            <a:extLst xmlns:a="http://schemas.openxmlformats.org/drawingml/2006/main">
              <a:ext uri="{FF2B5EF4-FFF2-40B4-BE49-F238E27FC236}">
                <a16:creationId xmlns:a16="http://schemas.microsoft.com/office/drawing/2014/main" id="{FDC1E509-D23E-43DB-B4EA-438D43EE93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班级生活放大镜</a:t>
            </a:r>
          </a:p>
        </p:txBody>
      </p:sp>
      <p:sp>
        <p:nvSpPr>
          <p:cNvPr id="3" name="s2_body1_text">
            <a:extLst xmlns:a="http://schemas.openxmlformats.org/drawingml/2006/main">
              <a:ext uri="{FF2B5EF4-FFF2-40B4-BE49-F238E27FC236}">
                <a16:creationId xmlns:a16="http://schemas.microsoft.com/office/drawing/2014/main" id="{37B37C36-35BB-4563-BADF-CDFA10DE7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课堂守纪有礼貌，文明行为受表扬</a:t>
            </a:r>
          </a:p>
        </p:txBody>
      </p:sp>
      <p:sp>
        <p:nvSpPr>
          <p:cNvPr id="4" name="s2_body2_text">
            <a:extLst xmlns:a="http://schemas.openxmlformats.org/drawingml/2006/main">
              <a:ext uri="{FF2B5EF4-FFF2-40B4-BE49-F238E27FC236}">
                <a16:creationId xmlns:a16="http://schemas.microsoft.com/office/drawing/2014/main" id="{EC1578C9-1FCB-4C0C-B0D8-852D8983A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走廊跳绳易伤人，课间打闹有隐患</a:t>
            </a:r>
          </a:p>
        </p:txBody>
      </p:sp>
      <p:sp>
        <p:nvSpPr>
          <p:cNvPr id="5" name="s2_body3_text">
            <a:extLst xmlns:a="http://schemas.openxmlformats.org/drawingml/2006/main">
              <a:ext uri="{FF2B5EF4-FFF2-40B4-BE49-F238E27FC236}">
                <a16:creationId xmlns:a16="http://schemas.microsoft.com/office/drawing/2014/main" id="{7ADC47B1-C5EA-499E-B06E-C28E0C04E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公共场所讲秩序，防范危险保安全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7bea58899524b15"/>
          <a:stretch xmlns:a="http://schemas.openxmlformats.org/drawingml/2006/main"/>
        </p:blipFill>
        <p:spPr>
          <a:xfrm xmlns:a="http://schemas.openxmlformats.org/drawingml/2006/main">
            <a:off x="7166934" y="1691640"/>
            <a:ext cx="3686603" cy="386791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90174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3_metadata_text">
            <a:extLst xmlns:a="http://schemas.openxmlformats.org/drawingml/2006/main">
              <a:ext uri="{FF2B5EF4-FFF2-40B4-BE49-F238E27FC236}">
                <a16:creationId xmlns:a16="http://schemas.microsoft.com/office/drawing/2014/main" id="{F1BEC0D8-104B-41FE-8F88-257ABF1F2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二年级  道德与法治  统编版小学道德与法治 上册</a:t>
            </a:r>
          </a:p>
        </p:txBody>
      </p:sp>
      <p:sp>
        <p:nvSpPr>
          <p:cNvPr id="2" name="s3_heading_title">
            <a:extLst xmlns:a="http://schemas.openxmlformats.org/drawingml/2006/main">
              <a:ext uri="{FF2B5EF4-FFF2-40B4-BE49-F238E27FC236}">
                <a16:creationId xmlns:a16="http://schemas.microsoft.com/office/drawing/2014/main" id="{96D40AB6-B6DF-493B-B2F5-51F6E33BAB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大家一起来约定</a:t>
            </a:r>
          </a:p>
        </p:txBody>
      </p:sp>
      <p:sp>
        <p:nvSpPr>
          <p:cNvPr id="3" name="s3_body1_text">
            <a:extLst xmlns:a="http://schemas.openxmlformats.org/drawingml/2006/main">
              <a:ext uri="{FF2B5EF4-FFF2-40B4-BE49-F238E27FC236}">
                <a16:creationId xmlns:a16="http://schemas.microsoft.com/office/drawing/2014/main" id="{6CFA546A-8403-47A8-95AA-EC62B968C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守则是基本遵循，班级生活需要细化</a:t>
            </a:r>
          </a:p>
        </p:txBody>
      </p:sp>
      <p:sp>
        <p:nvSpPr>
          <p:cNvPr id="4" name="s3_body2_text">
            <a:extLst xmlns:a="http://schemas.openxmlformats.org/drawingml/2006/main">
              <a:ext uri="{FF2B5EF4-FFF2-40B4-BE49-F238E27FC236}">
                <a16:creationId xmlns:a16="http://schemas.microsoft.com/office/drawing/2014/main" id="{DB9B795F-93E1-4D65-A3AE-17FCD99132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小组合作集思广益，商讨卫生新约定</a:t>
            </a:r>
          </a:p>
        </p:txBody>
      </p:sp>
      <p:sp>
        <p:nvSpPr>
          <p:cNvPr id="5" name="s3_body3_text">
            <a:extLst xmlns:a="http://schemas.openxmlformats.org/drawingml/2006/main">
              <a:ext uri="{FF2B5EF4-FFF2-40B4-BE49-F238E27FC236}">
                <a16:creationId xmlns:a16="http://schemas.microsoft.com/office/drawing/2014/main" id="{DD91B0DD-65BB-4DCA-84ED-62117C1DD9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清理抽屉课桌清，用过物品放回原位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aa8a8e8ad0a46da"/>
          <a:stretch xmlns:a="http://schemas.openxmlformats.org/drawingml/2006/main"/>
        </p:blipFill>
        <p:spPr>
          <a:xfrm xmlns:a="http://schemas.openxmlformats.org/drawingml/2006/main">
            <a:off x="6560297" y="2221907"/>
            <a:ext cx="4899876" cy="2807376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97837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4_metadata_text">
            <a:extLst xmlns:a="http://schemas.openxmlformats.org/drawingml/2006/main">
              <a:ext uri="{FF2B5EF4-FFF2-40B4-BE49-F238E27FC236}">
                <a16:creationId xmlns:a16="http://schemas.microsoft.com/office/drawing/2014/main" id="{4886392B-9759-4402-846B-0C69908FA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二年级  道德与法治  统编版小学道德与法治 上册</a:t>
            </a:r>
          </a:p>
        </p:txBody>
      </p:sp>
      <p:sp>
        <p:nvSpPr>
          <p:cNvPr id="2" name="s4_heading_title">
            <a:extLst xmlns:a="http://schemas.openxmlformats.org/drawingml/2006/main">
              <a:ext uri="{FF2B5EF4-FFF2-40B4-BE49-F238E27FC236}">
                <a16:creationId xmlns:a16="http://schemas.microsoft.com/office/drawing/2014/main" id="{E4098936-D8AD-4301-A314-991A19AF6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情境辨析与规则提炼</a:t>
            </a:r>
          </a:p>
        </p:txBody>
      </p:sp>
      <p:sp>
        <p:nvSpPr>
          <p:cNvPr id="3" name="s4_body1_text">
            <a:extLst xmlns:a="http://schemas.openxmlformats.org/drawingml/2006/main">
              <a:ext uri="{FF2B5EF4-FFF2-40B4-BE49-F238E27FC236}">
                <a16:creationId xmlns:a16="http://schemas.microsoft.com/office/drawing/2014/main" id="{A04ADB9F-28BF-441F-8558-68BD5CF34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练习情境：有人把抽屉整理全推给值日生</a:t>
            </a:r>
          </a:p>
        </p:txBody>
      </p:sp>
      <p:sp>
        <p:nvSpPr>
          <p:cNvPr id="4" name="s4_body2_text">
            <a:extLst xmlns:a="http://schemas.openxmlformats.org/drawingml/2006/main">
              <a:ext uri="{FF2B5EF4-FFF2-40B4-BE49-F238E27FC236}">
                <a16:creationId xmlns:a16="http://schemas.microsoft.com/office/drawing/2014/main" id="{76E4C618-2E06-4EE3-8819-A5976C863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自己需要承担哪些整理责任？</a:t>
            </a:r>
          </a:p>
        </p:txBody>
      </p:sp>
      <p:sp>
        <p:nvSpPr>
          <p:cNvPr id="5" name="s4_body3_text">
            <a:extLst xmlns:a="http://schemas.openxmlformats.org/drawingml/2006/main">
              <a:ext uri="{FF2B5EF4-FFF2-40B4-BE49-F238E27FC236}">
                <a16:creationId xmlns:a16="http://schemas.microsoft.com/office/drawing/2014/main" id="{9F360B67-6BF7-4BD1-BC23-4343A5D78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请拟一条具体、可行的卫生约定</a:t>
            </a:r>
          </a:p>
        </p:txBody>
      </p:sp>
      <p:sp>
        <p:nvSpPr>
          <p:cNvPr id="6" name="s4_body4_text">
            <a:extLst xmlns:a="http://schemas.openxmlformats.org/drawingml/2006/main">
              <a:ext uri="{FF2B5EF4-FFF2-40B4-BE49-F238E27FC236}">
                <a16:creationId xmlns:a16="http://schemas.microsoft.com/office/drawing/2014/main" id="{48C5CE32-BAE4-4AF9-926F-EFBA74E2D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可以暂停视频，想好再继续。</a:t>
            </a:r>
          </a:p>
        </p:txBody>
      </p:sp>
    </p:spTree>
    <p:extLst>
      <p:ext uri="{BB962C8B-B14F-4D97-AF65-F5344CB8AC3E}">
        <p14:creationId xmlns:p14="http://schemas.microsoft.com/office/powerpoint/2010/main" val="168691087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5_metadata_text">
            <a:extLst xmlns:a="http://schemas.openxmlformats.org/drawingml/2006/main">
              <a:ext uri="{FF2B5EF4-FFF2-40B4-BE49-F238E27FC236}">
                <a16:creationId xmlns:a16="http://schemas.microsoft.com/office/drawing/2014/main" id="{1378BC84-E572-426F-80FE-75512E4A9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二年级  道德与法治  统编版小学道德与法治 上册</a:t>
            </a:r>
          </a:p>
        </p:txBody>
      </p:sp>
      <p:sp>
        <p:nvSpPr>
          <p:cNvPr id="2" name="s5_heading_title">
            <a:extLst xmlns:a="http://schemas.openxmlformats.org/drawingml/2006/main">
              <a:ext uri="{FF2B5EF4-FFF2-40B4-BE49-F238E27FC236}">
                <a16:creationId xmlns:a16="http://schemas.microsoft.com/office/drawing/2014/main" id="{19F5B5BD-59B1-4C34-BC63-2BBE5C27D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明确责任与规则价值</a:t>
            </a:r>
          </a:p>
        </p:txBody>
      </p:sp>
      <p:sp>
        <p:nvSpPr>
          <p:cNvPr id="3" name="s5_body1_text">
            <a:extLst xmlns:a="http://schemas.openxmlformats.org/drawingml/2006/main">
              <a:ext uri="{FF2B5EF4-FFF2-40B4-BE49-F238E27FC236}">
                <a16:creationId xmlns:a16="http://schemas.microsoft.com/office/drawing/2014/main" id="{612DB0DF-AA27-4F4A-97B7-BE5340E3B4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整理自己的物品，也是自己的责任</a:t>
            </a:r>
          </a:p>
        </p:txBody>
      </p:sp>
      <p:sp>
        <p:nvSpPr>
          <p:cNvPr id="4" name="s5_body2_text">
            <a:extLst xmlns:a="http://schemas.openxmlformats.org/drawingml/2006/main">
              <a:ext uri="{FF2B5EF4-FFF2-40B4-BE49-F238E27FC236}">
                <a16:creationId xmlns:a16="http://schemas.microsoft.com/office/drawing/2014/main" id="{026CCA3D-51DE-454A-A9FF-97A43E21B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值日任务按班级约定共同分工</a:t>
            </a:r>
          </a:p>
        </p:txBody>
      </p:sp>
      <p:sp>
        <p:nvSpPr>
          <p:cNvPr id="5" name="s5_body3_text">
            <a:extLst xmlns:a="http://schemas.openxmlformats.org/drawingml/2006/main">
              <a:ext uri="{FF2B5EF4-FFF2-40B4-BE49-F238E27FC236}">
                <a16:creationId xmlns:a16="http://schemas.microsoft.com/office/drawing/2014/main" id="{6AA33568-5BE7-47A1-B0F3-3536AC255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参考：用过物品放回原位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b03063aaa034544"/>
          <a:stretch xmlns:a="http://schemas.openxmlformats.org/drawingml/2006/main"/>
        </p:blipFill>
        <p:spPr>
          <a:xfrm xmlns:a="http://schemas.openxmlformats.org/drawingml/2006/main">
            <a:off x="6560297" y="2276325"/>
            <a:ext cx="4899877" cy="269854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89115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6_metadata_text">
            <a:extLst xmlns:a="http://schemas.openxmlformats.org/drawingml/2006/main">
              <a:ext uri="{FF2B5EF4-FFF2-40B4-BE49-F238E27FC236}">
                <a16:creationId xmlns:a16="http://schemas.microsoft.com/office/drawing/2014/main" id="{CCA896CB-B888-4B86-ADBF-7348D80C1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二年级  道德与法治  统编版小学道德与法治 上册</a:t>
            </a:r>
          </a:p>
        </p:txBody>
      </p:sp>
      <p:sp>
        <p:nvSpPr>
          <p:cNvPr id="2" name="s6_heading_title">
            <a:extLst xmlns:a="http://schemas.openxmlformats.org/drawingml/2006/main">
              <a:ext uri="{FF2B5EF4-FFF2-40B4-BE49-F238E27FC236}">
                <a16:creationId xmlns:a16="http://schemas.microsoft.com/office/drawing/2014/main" id="{BCFD4902-DA90-4C2D-B1FA-D0CBB878A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把“约定”做成文明棋</a:t>
            </a:r>
          </a:p>
        </p:txBody>
      </p:sp>
      <p:sp>
        <p:nvSpPr>
          <p:cNvPr id="3" name="s6_body1_text">
            <a:extLst xmlns:a="http://schemas.openxmlformats.org/drawingml/2006/main">
              <a:ext uri="{FF2B5EF4-FFF2-40B4-BE49-F238E27FC236}">
                <a16:creationId xmlns:a16="http://schemas.microsoft.com/office/drawing/2014/main" id="{8B9CBD81-5904-41B9-BAB4-2A4639869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把约定编进文明棋，边玩边提醒</a:t>
            </a:r>
          </a:p>
        </p:txBody>
      </p:sp>
      <p:sp>
        <p:nvSpPr>
          <p:cNvPr id="4" name="s6_body2_text">
            <a:extLst xmlns:a="http://schemas.openxmlformats.org/drawingml/2006/main">
              <a:ext uri="{FF2B5EF4-FFF2-40B4-BE49-F238E27FC236}">
                <a16:creationId xmlns:a16="http://schemas.microsoft.com/office/drawing/2014/main" id="{743A00C3-4835-4E1C-8F70-DF269E0844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教材示例：主动整理教室进一格</a:t>
            </a:r>
          </a:p>
        </p:txBody>
      </p:sp>
      <p:sp>
        <p:nvSpPr>
          <p:cNvPr id="5" name="s6_body3_text">
            <a:extLst xmlns:a="http://schemas.openxmlformats.org/drawingml/2006/main">
              <a:ext uri="{FF2B5EF4-FFF2-40B4-BE49-F238E27FC236}">
                <a16:creationId xmlns:a16="http://schemas.microsoft.com/office/drawing/2014/main" id="{11DDDEFA-08C3-4992-8CFA-9CB545F47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帮助别人进几格？大家商量设计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17f2ab65e684042"/>
          <a:stretch xmlns:a="http://schemas.openxmlformats.org/drawingml/2006/main"/>
        </p:blipFill>
        <p:spPr>
          <a:xfrm xmlns:a="http://schemas.openxmlformats.org/drawingml/2006/main">
            <a:off x="7396807" y="1691640"/>
            <a:ext cx="3226857" cy="3867912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21406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7_metadata_text">
            <a:extLst xmlns:a="http://schemas.openxmlformats.org/drawingml/2006/main">
              <a:ext uri="{FF2B5EF4-FFF2-40B4-BE49-F238E27FC236}">
                <a16:creationId xmlns:a16="http://schemas.microsoft.com/office/drawing/2014/main" id="{C966BC38-52F7-4EEF-8C1F-C019A4A36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F766E"/>
                </a:solidFill>
                <a:latin typeface="Microsoft YaHei"/>
                <a:ea typeface="Microsoft YaHei"/>
                <a:cs typeface="Microsoft YaHei"/>
              </a:rPr>
              <a:t>二年级  道德与法治  统编版小学道德与法治 上册</a:t>
            </a:r>
          </a:p>
        </p:txBody>
      </p:sp>
      <p:sp>
        <p:nvSpPr>
          <p:cNvPr id="2" name="s7_heading_title">
            <a:extLst xmlns:a="http://schemas.openxmlformats.org/drawingml/2006/main">
              <a:ext uri="{FF2B5EF4-FFF2-40B4-BE49-F238E27FC236}">
                <a16:creationId xmlns:a16="http://schemas.microsoft.com/office/drawing/2014/main" id="{68355970-22DC-475D-BF61-144792E0A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课堂总结与微实践</a:t>
            </a:r>
          </a:p>
        </p:txBody>
      </p:sp>
      <p:sp>
        <p:nvSpPr>
          <p:cNvPr id="3" name="s7_body1_text">
            <a:extLst xmlns:a="http://schemas.openxmlformats.org/drawingml/2006/main">
              <a:ext uri="{FF2B5EF4-FFF2-40B4-BE49-F238E27FC236}">
                <a16:creationId xmlns:a16="http://schemas.microsoft.com/office/drawing/2014/main" id="{246DFD16-3762-44AB-8DB2-1B9E2F3CC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任务：为图书角拟一条借阅约定</a:t>
            </a:r>
          </a:p>
        </p:txBody>
      </p:sp>
      <p:sp>
        <p:nvSpPr>
          <p:cNvPr id="4" name="s7_body2_text">
            <a:extLst xmlns:a="http://schemas.openxmlformats.org/drawingml/2006/main">
              <a:ext uri="{FF2B5EF4-FFF2-40B4-BE49-F238E27FC236}">
                <a16:creationId xmlns:a16="http://schemas.microsoft.com/office/drawing/2014/main" id="{BBD7C39C-9BF5-4D3D-9966-CBE51CE2C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自检：问题具体，要求做得到</a:t>
            </a:r>
          </a:p>
        </p:txBody>
      </p:sp>
      <p:sp>
        <p:nvSpPr>
          <p:cNvPr id="5" name="s7_body3_text">
            <a:extLst xmlns:a="http://schemas.openxmlformats.org/drawingml/2006/main">
              <a:ext uri="{FF2B5EF4-FFF2-40B4-BE49-F238E27FC236}">
                <a16:creationId xmlns:a16="http://schemas.microsoft.com/office/drawing/2014/main" id="{5F4E4B94-FD82-4A30-A9DB-57C8C02C6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带到班级讨论后共同完善</a:t>
            </a:r>
          </a:p>
        </p:txBody>
      </p:sp>
    </p:spTree>
    <p:extLst>
      <p:ext uri="{BB962C8B-B14F-4D97-AF65-F5344CB8AC3E}">
        <p14:creationId xmlns:p14="http://schemas.microsoft.com/office/powerpoint/2010/main" val="211421504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2026-09-09T15:46:06.5290000Z</dcterms:created>
  <dcterms:modified xsi:type="dcterms:W3CDTF">2026-09-09T15:46:06.5290000Z</dcterms:modified>
</coreProperties>
</file>