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13bc46e71e40fe" /><Relationship Type="http://schemas.openxmlformats.org/officeDocument/2006/relationships/extended-properties" Target="/docProps/app.xml" Id="Rd79d9ecf9c874ff8" /><Relationship Type="http://schemas.openxmlformats.org/officeDocument/2006/relationships/officeDocument" Target="/ppt/presentation.xml" Id="R2c41ef4e55dd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ee17613a542fb"/>
  </p:sldMasterIdLst>
  <p:notesMasterIdLst>
    <p:notesMasterId xmlns:r="http://schemas.openxmlformats.org/officeDocument/2006/relationships" r:id="Rde739f42001f4be1"/>
  </p:notesMasterIdLst>
  <p:sldIdLst>
    <p:sldId xmlns:r="http://schemas.openxmlformats.org/officeDocument/2006/relationships" id="256" r:id="Rfe48ca826ef446a6"/>
    <p:sldId xmlns:r="http://schemas.openxmlformats.org/officeDocument/2006/relationships" id="257" r:id="Rf61c0ce82339400e"/>
    <p:sldId xmlns:r="http://schemas.openxmlformats.org/officeDocument/2006/relationships" id="258" r:id="R54e9351f84904732"/>
    <p:sldId xmlns:r="http://schemas.openxmlformats.org/officeDocument/2006/relationships" id="259" r:id="Rcbc85e7dda3d4256"/>
    <p:sldId xmlns:r="http://schemas.openxmlformats.org/officeDocument/2006/relationships" id="260" r:id="R28c85ec85c7b4678"/>
    <p:sldId xmlns:r="http://schemas.openxmlformats.org/officeDocument/2006/relationships" id="261" r:id="Rb02d72bade1b4610"/>
    <p:sldId xmlns:r="http://schemas.openxmlformats.org/officeDocument/2006/relationships" id="262" r:id="Rd30e2bef64f04f1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f51bc76ee5a4c6a" /><Relationship Type="http://schemas.openxmlformats.org/officeDocument/2006/relationships/slideMaster" Target="/ppt/slideMasters/slideMaster1.xml" Id="R5d4ee17613a542fb" /><Relationship Type="http://schemas.openxmlformats.org/officeDocument/2006/relationships/notesMaster" Target="/ppt/notesMasters/notesMaster1.xml" Id="Rde739f42001f4be1" /><Relationship Type="http://schemas.openxmlformats.org/officeDocument/2006/relationships/presProps" Target="/ppt/presProps.xml" Id="Rc6d776eca5a44658" /><Relationship Type="http://schemas.openxmlformats.org/officeDocument/2006/relationships/tableStyles" Target="/ppt/tableStyles.xml" Id="R177116e22fbc4389" /><Relationship Type="http://schemas.openxmlformats.org/officeDocument/2006/relationships/slide" Target="/ppt/slides/slide1.xml" Id="Rfe48ca826ef446a6" /><Relationship Type="http://schemas.openxmlformats.org/officeDocument/2006/relationships/slide" Target="/ppt/slides/slide2.xml" Id="Rf61c0ce82339400e" /><Relationship Type="http://schemas.openxmlformats.org/officeDocument/2006/relationships/slide" Target="/ppt/slides/slide3.xml" Id="R54e9351f84904732" /><Relationship Type="http://schemas.openxmlformats.org/officeDocument/2006/relationships/slide" Target="/ppt/slides/slide4.xml" Id="Rcbc85e7dda3d4256" /><Relationship Type="http://schemas.openxmlformats.org/officeDocument/2006/relationships/slide" Target="/ppt/slides/slide5.xml" Id="R28c85ec85c7b4678" /><Relationship Type="http://schemas.openxmlformats.org/officeDocument/2006/relationships/slide" Target="/ppt/slides/slide6.xml" Id="Rb02d72bade1b4610" /><Relationship Type="http://schemas.openxmlformats.org/officeDocument/2006/relationships/slide" Target="/ppt/slides/slide7.xml" Id="Rd30e2bef64f04f1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cfc41bb3f0744e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a4fb2c453834d39" /><Relationship Type="http://schemas.openxmlformats.org/officeDocument/2006/relationships/notesMaster" Target="/ppt/notesMasters/notesMaster1.xml" Id="R0459286c1d7045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4834c33876d43c6" /><Relationship Type="http://schemas.openxmlformats.org/officeDocument/2006/relationships/notesMaster" Target="/ppt/notesMasters/notesMaster1.xml" Id="Rf3541b77467b4a1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eb2be81f5664549" /><Relationship Type="http://schemas.openxmlformats.org/officeDocument/2006/relationships/notesMaster" Target="/ppt/notesMasters/notesMaster1.xml" Id="Rbd4b9e90eb444ae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8ca65cc72bc4480" /><Relationship Type="http://schemas.openxmlformats.org/officeDocument/2006/relationships/notesMaster" Target="/ppt/notesMasters/notesMaster1.xml" Id="Rc7a5110d1e92426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ce5aa5dce5a4309" /><Relationship Type="http://schemas.openxmlformats.org/officeDocument/2006/relationships/notesMaster" Target="/ppt/notesMasters/notesMaster1.xml" Id="R46d5f7c8cced4e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fd93acc91b14fc2" /><Relationship Type="http://schemas.openxmlformats.org/officeDocument/2006/relationships/notesMaster" Target="/ppt/notesMasters/notesMaster1.xml" Id="R4219c4f78f234a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d5da1408eb4529" /><Relationship Type="http://schemas.openxmlformats.org/officeDocument/2006/relationships/notesMaster" Target="/ppt/notesMasters/notesMaster1.xml" Id="Rcf620d0200c6446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同学们好！生活在班级和集体中，面对同一件事情，大家常常会有不同的看法。当遇到意见不一致时，我们该怎样沟通交流呢？今天让我们一起走进课本，学习正确对待不同看法。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老师，五（3）班输了篮球赛，有的同学怪裁判吹罚不公，有的怪队友配合不默契，还有的觉得是自己球技不行。大家明明都在同一个班，为什么看法差距这么大呢？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大家关注的信息和角度可能不同。教材呈现的是他们的看法，不能据此就认定裁判不公，或把输球归给某个人。可以一起回看具体表现，再用事实讨论。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PDF页码：13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教材里，梁毅想轻松地下棋，吴云飞更重视思考后争取获胜。两人的期待不同，可以先说清目的，再商量双方都能接受的玩法和时间。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老师，如果两个人目标完全不同，一个为了好玩放松，一个为了认真赢棋，各说各有理，那分歧发生时到底该听谁的呢？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有人想穿出特色，有人想统一整齐，我怎样提出建议，才不是只顾自己的想法？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先想想对方重视什么，再说自己的理由。请暂停，准备一个可以共同讨论的办法。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教材的换位三部曲是稳定情绪、冷静思考、寻找合理点。比如可以讨论统一服装，再设计共同的班级标志。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这个办法能兼顾整齐和特色，但也要看实际条件。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对。这只是参考，还要考虑安全、费用和学校要求，让大家继续表达意见，不能替所有人决定。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真诚沟通包括表达，也包括倾听。不赞同某个观点，也可以先听完对方的理由。暂时没有共识，不必相互指责，可以再收集信息或请老师帮助讨论。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本节课我们学习了分歧产生的原因，掌握了“换位三部曲”。请大家在日常生活中遇到意见不合时积极实践，并对照屏幕上的三个自检要点检查自己。理性对待不同看法，我们就能收获更美好的友谊！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教材来源：E:\小学教材_统编人教版\道德与法治_统编版\义务教育教科书·道德与法治五年级上册.pdf</a:t>
            </a:r>
          </a:p>
          <a:p xmlns:a="http://schemas.openxmlformats.org/drawingml/2006/main">
            <a:r>
              <a:t>PDF页码：[13, 14, 15]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988b415934a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1f08e8680034577" /><Relationship Type="http://schemas.openxmlformats.org/officeDocument/2006/relationships/slideLayout" Target="/ppt/slideLayouts/slideLayout1.xml" Id="R3ee81d424740409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81d424740409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fd78a9d34d0b" /><Relationship Type="http://schemas.openxmlformats.org/officeDocument/2006/relationships/image" Target="/ppt/media/image.png" Id="R4c832296100644d2" /><Relationship Type="http://schemas.openxmlformats.org/officeDocument/2006/relationships/notesSlide" Target="/ppt/notesSlides/notesSlide1.xml" Id="R4ceeda420c34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a4a8e6f0479f" /><Relationship Type="http://schemas.openxmlformats.org/officeDocument/2006/relationships/image" Target="/ppt/media/image2.png" Id="R903b8af5ceb048d7" /><Relationship Type="http://schemas.openxmlformats.org/officeDocument/2006/relationships/notesSlide" Target="/ppt/notesSlides/notesSlide2.xml" Id="Rf44606e06042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7530ae7a54117" /><Relationship Type="http://schemas.openxmlformats.org/officeDocument/2006/relationships/image" Target="/ppt/media/image3.png" Id="R1b7c211d47484396" /><Relationship Type="http://schemas.openxmlformats.org/officeDocument/2006/relationships/notesSlide" Target="/ppt/notesSlides/notesSlide3.xml" Id="R90919c448bc8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8e983abc443b4" /><Relationship Type="http://schemas.openxmlformats.org/officeDocument/2006/relationships/notesSlide" Target="/ppt/notesSlides/notesSlide4.xml" Id="R2be500dfe920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38eaab33448d" /><Relationship Type="http://schemas.openxmlformats.org/officeDocument/2006/relationships/image" Target="/ppt/media/image4.png" Id="R944604c5636f401e" /><Relationship Type="http://schemas.openxmlformats.org/officeDocument/2006/relationships/notesSlide" Target="/ppt/notesSlides/notesSlide5.xml" Id="Raff62d651833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f6afdb41e46aa" /><Relationship Type="http://schemas.openxmlformats.org/officeDocument/2006/relationships/notesSlide" Target="/ppt/notesSlides/notesSlide6.xml" Id="R108eb5b957f1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8bbd0ded417d" /><Relationship Type="http://schemas.openxmlformats.org/officeDocument/2006/relationships/notesSlide" Target="/ppt/notesSlides/notesSlide7.xml" Id="Rbfc16af6e45c415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E0D71EA4-DA53-4BFC-A115-09D52C893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C7B6B67B-E043-42FC-8023-B0E11CDB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学会沟通交流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A9470F49-FFC9-446C-9EC0-08DCCCBC0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成长环境与立场不同，看法会存在差异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5753062B-AA97-4603-8439-0C452A5B3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理性面对不同声音，学会换位思考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5668EDEC-F0E6-408A-9013-43449EC5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真诚坦率沟通，共同寻找解决办法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832296100644d2"/>
          <a:stretch xmlns:a="http://schemas.openxmlformats.org/drawingml/2006/main"/>
        </p:blipFill>
        <p:spPr>
          <a:xfrm xmlns:a="http://schemas.openxmlformats.org/drawingml/2006/main">
            <a:off x="6560297" y="1692283"/>
            <a:ext cx="4899877" cy="3866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91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40299C3-E3C5-4796-A10C-33444A5C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C051A3B7-DBBB-4507-B4B3-3C5E6D01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为什么看法不一致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70410BC7-73CA-46BB-92D3-AD0F0199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同学对比赛提出了不同解释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64E0832-59A7-4871-89F0-89B98BAE2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有人关注吹罚，有人关注配合和球技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9983F313-B579-414F-8226-F6DB4B572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这些是看法，原因还需要事实支持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3b8af5ceb048d7"/>
          <a:stretch xmlns:a="http://schemas.openxmlformats.org/drawingml/2006/main"/>
        </p:blipFill>
        <p:spPr>
          <a:xfrm xmlns:a="http://schemas.openxmlformats.org/drawingml/2006/main">
            <a:off x="6560297" y="1692283"/>
            <a:ext cx="4899877" cy="386662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568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70B43CFD-2BFB-4231-8E68-1B07202B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8DF91474-0AFB-4055-A3F7-A9B05D3EF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只坚持己见的危害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3699A9F5-F0DF-4027-ADC4-FD6860D3F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梁毅重视下棋的轻松与快乐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62CE5D97-34F1-482F-A760-F4DA1BA3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吴云飞重视胜负与认真思考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9BC9BA8A-13C2-41F9-AFF2-778BE7090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只顾自己，容易引发矛盾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7c211d47484396"/>
          <a:stretch xmlns:a="http://schemas.openxmlformats.org/drawingml/2006/main"/>
        </p:blipFill>
        <p:spPr>
          <a:xfrm xmlns:a="http://schemas.openxmlformats.org/drawingml/2006/main">
            <a:off x="6560297" y="2159129"/>
            <a:ext cx="4899877" cy="293293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992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39C59E6B-1701-480F-A0B4-BF2A66F9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5990BAFF-C27C-478A-BA25-8F541B01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运动会入场式的争论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9AB65381-90F7-4D73-989B-8A4CF36F9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情境：运动会入场服装意见不同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0D05A589-DD82-4509-A224-A46DAAFB7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有人想体现班级特色，有人重视整齐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79C0999C-B4D8-4FE0-82C4-122FE8AA8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怎样理解对方的理由？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47602014-49D4-4BDE-8229-E29EF1B9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再提出一个可以讨论的办法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6463ED8A-55B4-4304-A022-970811AD0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99688795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F36F994C-6DF5-4A68-BB88-E637F4458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FDC9B6DB-852F-46B4-828F-949973CB3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换位三部曲化解分歧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D1A26C25-644D-40BA-8C58-F1D0B54F6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稳定情绪 → 冷静思考 → 寻找合理点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515C3C93-B5F3-43B3-8E46-1785A8F36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先理解彼此重视的事情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AD43038-3611-4DC7-8F41-906115DF4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参考：统一服装，设计共同班级标志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65A23B32-6BB5-4B43-BCBF-8257E5B65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还需考虑安全、费用和学校要求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4604c5636f401e"/>
          <a:stretch xmlns:a="http://schemas.openxmlformats.org/drawingml/2006/main"/>
        </p:blipFill>
        <p:spPr>
          <a:xfrm xmlns:a="http://schemas.openxmlformats.org/drawingml/2006/main">
            <a:off x="6560297" y="2556099"/>
            <a:ext cx="4899876" cy="213899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191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ED58C9C6-1BBA-4C60-AD1B-40E7F28FC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1B0D9ABF-ADD7-41C1-A19E-FF070AF75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真诚坦率促进和谐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E38A7958-403E-428A-A370-E4704033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把自己的想法和理由说清楚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F3818F80-70B3-444B-B477-DA024FAE4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让对方完整表达，不急着打断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930585F7-0744-43C4-82CB-D3F24B28A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暂时未达成一致，也可以继续讨论</a:t>
            </a:r>
          </a:p>
        </p:txBody>
      </p:sp>
    </p:spTree>
    <p:extLst>
      <p:ext uri="{BB962C8B-B14F-4D97-AF65-F5344CB8AC3E}">
        <p14:creationId xmlns:p14="http://schemas.microsoft.com/office/powerpoint/2010/main" val="49668585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5021D66A-2615-40C6-83A6-584AB9E72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五年级  道德与法治  统编版小学道德与法治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E43897C3-951C-46DE-BF15-ADC91BC72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沟通收获与实践自检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A8FBA18-5675-4AD2-92A6-F741C2CE5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实践任务：本周遇分歧时运用换位三部曲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33E1BF1A-D527-47E5-BFF3-7F6C677AA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自检一：发生分歧时我是否能先平复情绪？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D86A7BE-EAB2-47CC-A40F-F3DE89F12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自检二：我是否站在对方立场寻找合理点？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21BB44C7-9AB9-463B-BDD1-3A711280A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自检三：我是否真诚表达且不强求完全一致？</a:t>
            </a:r>
          </a:p>
        </p:txBody>
      </p:sp>
    </p:spTree>
    <p:extLst>
      <p:ext uri="{BB962C8B-B14F-4D97-AF65-F5344CB8AC3E}">
        <p14:creationId xmlns:p14="http://schemas.microsoft.com/office/powerpoint/2010/main" val="15991962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2026-09-09T15:40:04.4160000Z</dcterms:created>
  <dcterms:modified xsi:type="dcterms:W3CDTF">2026-09-09T15:40:04.4160000Z</dcterms:modified>
</coreProperties>
</file>