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488ffe0f4944500" /><Relationship Type="http://schemas.openxmlformats.org/officeDocument/2006/relationships/extended-properties" Target="/docProps/app.xml" Id="R708e4f43b35b4682" /><Relationship Type="http://schemas.openxmlformats.org/officeDocument/2006/relationships/officeDocument" Target="/ppt/presentation.xml" Id="R4f367aaee3c8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03b1e8e39492d"/>
  </p:sldMasterIdLst>
  <p:notesMasterIdLst>
    <p:notesMasterId xmlns:r="http://schemas.openxmlformats.org/officeDocument/2006/relationships" r:id="R68b342df18ce4d13"/>
  </p:notesMasterIdLst>
  <p:sldIdLst>
    <p:sldId xmlns:r="http://schemas.openxmlformats.org/officeDocument/2006/relationships" id="256" r:id="Re5d7b727701d46ba"/>
    <p:sldId xmlns:r="http://schemas.openxmlformats.org/officeDocument/2006/relationships" id="257" r:id="Rd6df5d997c56497c"/>
    <p:sldId xmlns:r="http://schemas.openxmlformats.org/officeDocument/2006/relationships" id="258" r:id="Rb45617ea3b32480b"/>
    <p:sldId xmlns:r="http://schemas.openxmlformats.org/officeDocument/2006/relationships" id="259" r:id="Ra7e30863509b48dd"/>
    <p:sldId xmlns:r="http://schemas.openxmlformats.org/officeDocument/2006/relationships" id="260" r:id="R2e8c519a5c7447e2"/>
    <p:sldId xmlns:r="http://schemas.openxmlformats.org/officeDocument/2006/relationships" id="261" r:id="R83a3a61601a848ae"/>
    <p:sldId xmlns:r="http://schemas.openxmlformats.org/officeDocument/2006/relationships" id="262" r:id="Ra835122ac56d4e6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6b751b5a73b4322" /><Relationship Type="http://schemas.openxmlformats.org/officeDocument/2006/relationships/slideMaster" Target="/ppt/slideMasters/slideMaster1.xml" Id="R56f03b1e8e39492d" /><Relationship Type="http://schemas.openxmlformats.org/officeDocument/2006/relationships/notesMaster" Target="/ppt/notesMasters/notesMaster1.xml" Id="R68b342df18ce4d13" /><Relationship Type="http://schemas.openxmlformats.org/officeDocument/2006/relationships/presProps" Target="/ppt/presProps.xml" Id="Rad237838fec6446c" /><Relationship Type="http://schemas.openxmlformats.org/officeDocument/2006/relationships/tableStyles" Target="/ppt/tableStyles.xml" Id="R63b39faf403946fe" /><Relationship Type="http://schemas.openxmlformats.org/officeDocument/2006/relationships/slide" Target="/ppt/slides/slide1.xml" Id="Re5d7b727701d46ba" /><Relationship Type="http://schemas.openxmlformats.org/officeDocument/2006/relationships/slide" Target="/ppt/slides/slide2.xml" Id="Rd6df5d997c56497c" /><Relationship Type="http://schemas.openxmlformats.org/officeDocument/2006/relationships/slide" Target="/ppt/slides/slide3.xml" Id="Rb45617ea3b32480b" /><Relationship Type="http://schemas.openxmlformats.org/officeDocument/2006/relationships/slide" Target="/ppt/slides/slide4.xml" Id="Ra7e30863509b48dd" /><Relationship Type="http://schemas.openxmlformats.org/officeDocument/2006/relationships/slide" Target="/ppt/slides/slide5.xml" Id="R2e8c519a5c7447e2" /><Relationship Type="http://schemas.openxmlformats.org/officeDocument/2006/relationships/slide" Target="/ppt/slides/slide6.xml" Id="R83a3a61601a848ae" /><Relationship Type="http://schemas.openxmlformats.org/officeDocument/2006/relationships/slide" Target="/ppt/slides/slide7.xml" Id="Ra835122ac56d4e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e730ecdcd384c4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0df929c70714ae9" /><Relationship Type="http://schemas.openxmlformats.org/officeDocument/2006/relationships/notesMaster" Target="/ppt/notesMasters/notesMaster1.xml" Id="Ra12063b1ba9a4c1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cb94a1b2d594416" /><Relationship Type="http://schemas.openxmlformats.org/officeDocument/2006/relationships/notesMaster" Target="/ppt/notesMasters/notesMaster1.xml" Id="R2df2862c7b23422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ac9ca7edfee485e" /><Relationship Type="http://schemas.openxmlformats.org/officeDocument/2006/relationships/notesMaster" Target="/ppt/notesMasters/notesMaster1.xml" Id="R72acdfdec953461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2140fbb1efd4d3b" /><Relationship Type="http://schemas.openxmlformats.org/officeDocument/2006/relationships/notesMaster" Target="/ppt/notesMasters/notesMaster1.xml" Id="R41c8f9342a5246a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b4fd22490cf4dda" /><Relationship Type="http://schemas.openxmlformats.org/officeDocument/2006/relationships/notesMaster" Target="/ppt/notesMasters/notesMaster1.xml" Id="R3716aadd88ae4a2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78a2528e640437c" /><Relationship Type="http://schemas.openxmlformats.org/officeDocument/2006/relationships/notesMaster" Target="/ppt/notesMasters/notesMaster1.xml" Id="Rd5fbc35e3c544e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4e7f31c6cdb445d" /><Relationship Type="http://schemas.openxmlformats.org/officeDocument/2006/relationships/notesMaster" Target="/ppt/notesMasters/notesMaster1.xml" Id="R35f7302ab163432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同学们，今天我们来探讨一个重要话题——学会尊重。尊重是人与人相处的基础。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老师，尊重是不是只针对那些有成就的人？比如科学家或运动员？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这是一个很好的切入点，让我们一起寻找答案。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教材来源：E:\小学教材_统编人教版\道德与法治_统编版\义务教育教科书·道德与法治六年级下册.pdf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看看教材中的周阿姨，她在街口经营杂货店十几年。你们觉得她值得尊重吗？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她虽然平凡，但靠双手劳动，给街坊带来便利，这很了不起，值得尊重。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教材来源：E:\小学教材_统编人教版\道德与法治_统编版\义务教育教科书·道德与法治六年级下册.pdf</a:t>
            </a:r>
          </a:p>
          <a:p xmlns:a="http://schemas.openxmlformats.org/drawingml/2006/main">
            <a:r>
              <a:t>PDF页码：5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没错，平凡的劳动同样值得尊重。每个人，无论身份如何，都拥有生而为人的尊严。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老师，如果每个人都得到尊重，社会会有什么变化呢？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教材来源：E:\小学教材_统编人教版\道德与法治_统编版\义务教育教科书·道德与法治六年级下册.pdf</a:t>
            </a:r>
          </a:p>
          <a:p xmlns:a="http://schemas.openxmlformats.org/drawingml/2006/main">
            <a:r>
              <a:t>PDF页码：6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同学来问题，我又暂时没空，怎样拒绝才不会让人难受呢？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想一想，怎样把自己的情况说清楚，又不贬低对方。请暂停视频，组织一句合适的回应。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教材来源：E:\小学教材_统编人教版\道德与法治_统编版\义务教育教科书·道德与法治六年级下册.pdf</a:t>
            </a:r>
          </a:p>
          <a:p xmlns:a="http://schemas.openxmlformats.org/drawingml/2006/main">
            <a:r>
              <a:t>PDF页码：[5, 6, 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可以说：我现在要先完成这件事，稍后有空，我们再一起看好吗？如果不能帮忙，也可以坦诚说明，不给做不到的承诺。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尊重不是每个请求都答应，而是把话说清楚，也不贬低别人。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教材来源：E:\小学教材_统编人教版\道德与法治_统编版\义务教育教科书·道德与法治六年级下册.pdf</a:t>
            </a:r>
          </a:p>
          <a:p xmlns:a="http://schemas.openxmlformats.org/drawingml/2006/main">
            <a:r>
              <a:t>PDF页码：[5, 6, 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教材中的刘菲总觉得自己比不上别人。我们可以帮助她发现具体的长处，也一起面对困难。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我可以提醒她一件做得好的事，再问问她现在需要什么帮助。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对。遇到难过和挫折，不必责备自己不够积极。可以向信任的老师、家长或同伴说出来，一步一步解决。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教材来源：E:\小学教材_统编人教版\道德与法治_统编版\义务教育教科书·道德与法治六年级下册.pdf</a:t>
            </a:r>
          </a:p>
          <a:p xmlns:a="http://schemas.openxmlformats.org/drawingml/2006/main">
            <a:r>
              <a:t>PDF页码：7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选一个日常情境，练习一句尊重他人的回应。检查有没有嘲笑别人，是否清楚表达自己的需要。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我也会给自己一句具体的肯定，不用成绩或一次失误决定自己和别人的价值。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教材来源：E:\小学教材_统编人教版\道德与法治_统编版\义务教育教科书·道德与法治六年级下册.pdf</a:t>
            </a:r>
          </a:p>
          <a:p xmlns:a="http://schemas.openxmlformats.org/drawingml/2006/main">
            <a:r>
              <a:t>PDF页码：[5, 6, 7]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e067c7d32440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8207d66935549f4" /><Relationship Type="http://schemas.openxmlformats.org/officeDocument/2006/relationships/slideLayout" Target="/ppt/slideLayouts/slideLayout1.xml" Id="R01b8092f26934c3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b8092f26934c3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2d7e0fa0472d" /><Relationship Type="http://schemas.openxmlformats.org/officeDocument/2006/relationships/image" Target="/ppt/media/image.png" Id="R8e62cfc2c0804176" /><Relationship Type="http://schemas.openxmlformats.org/officeDocument/2006/relationships/notesSlide" Target="/ppt/notesSlides/notesSlide1.xml" Id="R60954e01b1f8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b9e3fed24451f" /><Relationship Type="http://schemas.openxmlformats.org/officeDocument/2006/relationships/image" Target="/ppt/media/image2.png" Id="Re84716cd069f4a35" /><Relationship Type="http://schemas.openxmlformats.org/officeDocument/2006/relationships/notesSlide" Target="/ppt/notesSlides/notesSlide2.xml" Id="R3c2c19de379e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e52498904619" /><Relationship Type="http://schemas.openxmlformats.org/officeDocument/2006/relationships/image" Target="/ppt/media/image3.png" Id="Rfa14400f3e9f449d" /><Relationship Type="http://schemas.openxmlformats.org/officeDocument/2006/relationships/notesSlide" Target="/ppt/notesSlides/notesSlide3.xml" Id="Re4828c8f6a8c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a2bcce8f428a" /><Relationship Type="http://schemas.openxmlformats.org/officeDocument/2006/relationships/notesSlide" Target="/ppt/notesSlides/notesSlide4.xml" Id="Rbd547714bd50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2860499a14df5" /><Relationship Type="http://schemas.openxmlformats.org/officeDocument/2006/relationships/notesSlide" Target="/ppt/notesSlides/notesSlide5.xml" Id="R1ab3667a3ee6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d5312ef843f5" /><Relationship Type="http://schemas.openxmlformats.org/officeDocument/2006/relationships/image" Target="/ppt/media/image4.png" Id="R397006e523c14ee4" /><Relationship Type="http://schemas.openxmlformats.org/officeDocument/2006/relationships/notesSlide" Target="/ppt/notesSlides/notesSlide6.xml" Id="Rc8eaddc17fc2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6e9d9b6a04c1e" /><Relationship Type="http://schemas.openxmlformats.org/officeDocument/2006/relationships/notesSlide" Target="/ppt/notesSlides/notesSlide7.xml" Id="R3b33166e02214cc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F71E307B-4AA5-4DB4-A359-611ED9DED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六年级  道德与法治  统编版小学道德与法治 下册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F3E8EEC3-81E8-4B24-AB28-A8631822D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学会尊重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7E77EA36-5842-44F5-9DA4-B00B895DC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尊重是人与人相处的基础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A1623CD2-DCDC-407F-AD76-5C93D138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尊重不仅是对他人，也是对自己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62cfc2c0804176"/>
          <a:stretch xmlns:a="http://schemas.openxmlformats.org/drawingml/2006/main"/>
        </p:blipFill>
        <p:spPr>
          <a:xfrm xmlns:a="http://schemas.openxmlformats.org/drawingml/2006/main">
            <a:off x="6560298" y="2588530"/>
            <a:ext cx="4899875" cy="207413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954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46E08F9A-B1D5-4FE9-8419-C8D1CC5F5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六年级  道德与法治  统编版小学道德与法治 下册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C78BE048-EAD7-46B3-A83B-D00A997CA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尊重身边的普通人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2D4D35D7-6B10-4277-A66B-1B225B6FE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教材中的周阿姨经营杂货店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DDA54633-0FD7-44A4-AFC6-473C3B096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她的劳动给街坊生活带来便利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9E69B051-B5D7-45C1-9871-2775609D3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普通人同样值得尊重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4716cd069f4a35"/>
          <a:stretch xmlns:a="http://schemas.openxmlformats.org/drawingml/2006/main"/>
        </p:blipFill>
        <p:spPr>
          <a:xfrm xmlns:a="http://schemas.openxmlformats.org/drawingml/2006/main">
            <a:off x="6614508" y="1691640"/>
            <a:ext cx="4791456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484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C94A2E61-9BB5-435F-8354-6175A2162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六年级  道德与法治  统编版小学道德与法治 下册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CB00795D-BBDA-4897-89AE-97DE90797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尊严与平等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68713035-D8B5-47B9-9BF2-44729483A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每个人都是独一无二的个体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88894C7B-A667-4A48-8377-62E35C02A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84124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即使没有显著成绩，也拥有生而为人的尊严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14400f3e9f449d"/>
          <a:stretch xmlns:a="http://schemas.openxmlformats.org/drawingml/2006/main"/>
        </p:blipFill>
        <p:spPr>
          <a:xfrm xmlns:a="http://schemas.openxmlformats.org/drawingml/2006/main">
            <a:off x="6560297" y="2383900"/>
            <a:ext cx="4899876" cy="248339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74054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9EB8F374-C6E0-4965-8268-69C0CDD2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六年级  道德与法治  统编版小学道德与法治 下册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3E8897BB-9C85-4E57-849C-52314B87A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把尊重落实到一句话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59D28325-D21F-4688-89A5-9AD530D80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练习：同学不懂一道题，来请教你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C56D70CE-44BE-4981-AE8E-56811A5A5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你暂时没有时间详细讲解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F2A585F8-342F-4C67-9436-548726C2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怎样说明情况，同时尊重对方？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9A3F3FFC-9AB4-4F11-BCE1-93298297F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8585817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D6D0838F-640C-4FF4-A22F-37CBC24FD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六年级  道德与法治  统编版小学道德与法治 下册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A64AC3D6-8281-4599-BB48-7646F4CD0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参考表达：说明情况，保留善意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5F54F60C-7653-4A99-820A-C8D8CC436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参考：我现在要先完成这件事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E1A2F7C0-7FFE-40C4-B66C-E4B60894A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稍后有空，我们再一起看好吗？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12E5BC6E-2333-40F4-BD56-04E073D74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不嘲笑，不把学习困难当作缺点攻击</a:t>
            </a:r>
          </a:p>
        </p:txBody>
      </p:sp>
    </p:spTree>
    <p:extLst>
      <p:ext uri="{BB962C8B-B14F-4D97-AF65-F5344CB8AC3E}">
        <p14:creationId xmlns:p14="http://schemas.microsoft.com/office/powerpoint/2010/main" val="80248790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AD42333B-1102-4D8D-BCF1-F04FFD606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六年级  道德与法治  统编版小学道德与法治 下册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C93B6A0B-7A7B-4A3C-B595-196D79CCF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尊重自己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CC1DC203-DCDC-4FC2-997B-2AA3F04DF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看见自己的长处，也承认暂时的困难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54E5599F-32D7-4650-90A1-4C8CCA3C1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不要用一次表现否定整个人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3F63B4D5-7429-4473-A1BD-78577719B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需要帮助时，可以向信任的人求助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7006e523c14ee4"/>
          <a:stretch xmlns:a="http://schemas.openxmlformats.org/drawingml/2006/main"/>
        </p:blipFill>
        <p:spPr>
          <a:xfrm xmlns:a="http://schemas.openxmlformats.org/drawingml/2006/main">
            <a:off x="7269973" y="1691640"/>
            <a:ext cx="3480524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369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AE0165F7-ED3E-4805-9285-7FF709159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六年级  道德与法治  统编版小学道德与法治 下册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98112D09-E2FA-4592-AA20-187943E76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练习与自检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97189797-A647-4F49-8AAA-9F345602A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任务：练习一句尊重他人的回应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98BE3432-94B9-4C75-9543-72A8C1AC4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自检：有没有贬低或嘲笑别人？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2315264A-7EE0-469D-8557-430422BD2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自检：是否坦诚表达自己的需要？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07933CAA-C329-4E14-8407-BB03D0296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也给自己一句具体、真实的肯定</a:t>
            </a:r>
          </a:p>
        </p:txBody>
      </p:sp>
    </p:spTree>
    <p:extLst>
      <p:ext uri="{BB962C8B-B14F-4D97-AF65-F5344CB8AC3E}">
        <p14:creationId xmlns:p14="http://schemas.microsoft.com/office/powerpoint/2010/main" val="9404944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2026-09-09T15:30:40.8740000Z</dcterms:created>
  <dcterms:modified xsi:type="dcterms:W3CDTF">2026-09-09T15:30:40.8740000Z</dcterms:modified>
</coreProperties>
</file>