
<file path=[Content_Types].xml><?xml version="1.0" encoding="utf-8"?>
<Types xmlns="http://schemas.openxmlformats.org/package/2006/content-types">
  <Default Extension="xml" ContentType="application/vnd.openxmlformats-package.core-properties+xml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6c089f322f3449ab" /><Relationship Type="http://schemas.openxmlformats.org/officeDocument/2006/relationships/extended-properties" Target="/docProps/app.xml" Id="R7463b34c7f764cdc" /><Relationship Type="http://schemas.openxmlformats.org/officeDocument/2006/relationships/officeDocument" Target="/ppt/presentation.xml" Id="R1cfeee6e0707414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3f6c9607b9149bc"/>
  </p:sldMasterIdLst>
  <p:notesMasterIdLst>
    <p:notesMasterId xmlns:r="http://schemas.openxmlformats.org/officeDocument/2006/relationships" r:id="R06541f60a9fe4df9"/>
  </p:notesMasterIdLst>
  <p:sldIdLst>
    <p:sldId xmlns:r="http://schemas.openxmlformats.org/officeDocument/2006/relationships" id="256" r:id="R33f31e4e7c2d4b01"/>
    <p:sldId xmlns:r="http://schemas.openxmlformats.org/officeDocument/2006/relationships" id="257" r:id="R71f3d88256ea4e7c"/>
    <p:sldId xmlns:r="http://schemas.openxmlformats.org/officeDocument/2006/relationships" id="258" r:id="Rb6dd3909cf194197"/>
    <p:sldId xmlns:r="http://schemas.openxmlformats.org/officeDocument/2006/relationships" id="259" r:id="Ra35316ac1871468f"/>
    <p:sldId xmlns:r="http://schemas.openxmlformats.org/officeDocument/2006/relationships" id="260" r:id="R4204cffeb65a4df8"/>
    <p:sldId xmlns:r="http://schemas.openxmlformats.org/officeDocument/2006/relationships" id="261" r:id="Rd6e365817ceb4ffb"/>
    <p:sldId xmlns:r="http://schemas.openxmlformats.org/officeDocument/2006/relationships" id="262" r:id="R0e5654af21c144a8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b20f0eb4d7664ec1" /><Relationship Type="http://schemas.openxmlformats.org/officeDocument/2006/relationships/slideMaster" Target="/ppt/slideMasters/slideMaster1.xml" Id="R43f6c9607b9149bc" /><Relationship Type="http://schemas.openxmlformats.org/officeDocument/2006/relationships/notesMaster" Target="/ppt/notesMasters/notesMaster1.xml" Id="R06541f60a9fe4df9" /><Relationship Type="http://schemas.openxmlformats.org/officeDocument/2006/relationships/presProps" Target="/ppt/presProps.xml" Id="R5109c373746f43ea" /><Relationship Type="http://schemas.openxmlformats.org/officeDocument/2006/relationships/tableStyles" Target="/ppt/tableStyles.xml" Id="Rb277d6142e8c473b" /><Relationship Type="http://schemas.openxmlformats.org/officeDocument/2006/relationships/slide" Target="/ppt/slides/slide1.xml" Id="R33f31e4e7c2d4b01" /><Relationship Type="http://schemas.openxmlformats.org/officeDocument/2006/relationships/slide" Target="/ppt/slides/slide2.xml" Id="R71f3d88256ea4e7c" /><Relationship Type="http://schemas.openxmlformats.org/officeDocument/2006/relationships/slide" Target="/ppt/slides/slide3.xml" Id="Rb6dd3909cf194197" /><Relationship Type="http://schemas.openxmlformats.org/officeDocument/2006/relationships/slide" Target="/ppt/slides/slide4.xml" Id="Ra35316ac1871468f" /><Relationship Type="http://schemas.openxmlformats.org/officeDocument/2006/relationships/slide" Target="/ppt/slides/slide5.xml" Id="R4204cffeb65a4df8" /><Relationship Type="http://schemas.openxmlformats.org/officeDocument/2006/relationships/slide" Target="/ppt/slides/slide6.xml" Id="Rd6e365817ceb4ffb" /><Relationship Type="http://schemas.openxmlformats.org/officeDocument/2006/relationships/slide" Target="/ppt/slides/slide7.xml" Id="R0e5654af21c144a8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720cdb5bb8ab4aca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eda4830d77cd4529" /><Relationship Type="http://schemas.openxmlformats.org/officeDocument/2006/relationships/notesMaster" Target="/ppt/notesMasters/notesMaster1.xml" Id="R13434eec52c042eb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20ab27ca5cce4c88" /><Relationship Type="http://schemas.openxmlformats.org/officeDocument/2006/relationships/notesMaster" Target="/ppt/notesMasters/notesMaster1.xml" Id="R4d1289ae31db4b48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bf47f8e5374145a4" /><Relationship Type="http://schemas.openxmlformats.org/officeDocument/2006/relationships/notesMaster" Target="/ppt/notesMasters/notesMaster1.xml" Id="R1a0a64ca58fa4ddf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4b50a634a9664b97" /><Relationship Type="http://schemas.openxmlformats.org/officeDocument/2006/relationships/notesMaster" Target="/ppt/notesMasters/notesMaster1.xml" Id="Ra4a25411484f469f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47ca9cad61f146c9" /><Relationship Type="http://schemas.openxmlformats.org/officeDocument/2006/relationships/notesMaster" Target="/ppt/notesMasters/notesMaster1.xml" Id="R71940fa43bb14fa3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d2c06fe25c75403d" /><Relationship Type="http://schemas.openxmlformats.org/officeDocument/2006/relationships/notesMaster" Target="/ppt/notesMasters/notesMaster1.xml" Id="Redcb24afbba64b85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42f62199ac9942b1" /><Relationship Type="http://schemas.openxmlformats.org/officeDocument/2006/relationships/notesMaster" Target="/ppt/notesMasters/notesMaster1.xml" Id="R6009417bb7014f99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今天学习教材键盘图中的G大调。我们把音名和首调唱名对应起来，特别留意升F这个音。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教材来源：E:\小学教材_统编人教版\音乐_人教版\义务教育教科书·音乐（简谱）五年级上册.pdf</a:t>
            </a:r>
          </a:p>
          <a:p xmlns:a="http://schemas.openxmlformats.org/drawingml/2006/main">
            <a:r>
              <a:t>PDF页码：14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键盘上的G为什么唱do？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这里采用首调唱名法。G大调的主音是G，所以把G唱作do。音名是音的名称，首调唱名表示它在当前调中的关系。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教材来源：E:\小学教材_统编人教版\音乐_人教版\义务教育教科书·音乐（简谱）五年级上册.pdf</a:t>
            </a:r>
          </a:p>
          <a:p xmlns:a="http://schemas.openxmlformats.org/drawingml/2006/main">
            <a:r>
              <a:t>PDF页码：14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接下来听一遍合成音色的G大调上行音阶。用手势跟随音高上升，注意最后回到比起点高八度的G。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教材来源：E:\小学教材_统编人教版\音乐_人教版\义务教育教科书·音乐（简谱）五年级上册.pdf</a:t>
            </a:r>
          </a:p>
          <a:p xmlns:a="http://schemas.openxmlformats.org/drawingml/2006/main">
            <a:r>
              <a:t>PDF页码：[14]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我把第七个音直接弹成白键F，可以吗？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这条G大调音阶应当用F，还是升F？先回想教材键盘图指向的黑键，再说说你的判断。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教材来源：E:\小学教材_统编人教版\音乐_人教版\义务教育教科书·音乐（简谱）五年级上册.pdf</a:t>
            </a:r>
          </a:p>
          <a:p xmlns:a="http://schemas.openxmlformats.org/drawingml/2006/main">
            <a:r>
              <a:t>PDF页码：[14]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应当用升F。它比F高半音，在键盘上对应F右侧紧挨着的黑键。升F到G的半音关系，是G大调音阶结构的一部分。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所以不能为了只弹白键，就把升F省掉。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教材来源：E:\小学教材_统编人教版\音乐_人教版\义务教育教科书·音乐（简谱）五年级上册.pdf</a:t>
            </a:r>
          </a:p>
          <a:p xmlns:a="http://schemas.openxmlformats.org/drawingml/2006/main">
            <a:r>
              <a:t>PDF页码：14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可以对照教材，分小组读这些对应关系。记住我们说的是G大调的首调唱名，不要把G在所有调里都固定叫do。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教材来源：E:\小学教材_统编人教版\音乐_人教版\义务教育教科书·音乐（简谱）五年级上册.pdf</a:t>
            </a:r>
          </a:p>
          <a:p xmlns:a="http://schemas.openxmlformats.org/drawingml/2006/main">
            <a:r>
              <a:t>PDF页码：[14]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请写一遍从G到高八度G的音名，检查有没有漏掉升号，再指出主音。也可以回放示范，边听边指认。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教材来源：E:\小学教材_统编人教版\音乐_人教版\义务教育教科书·音乐（简谱）五年级上册.pdf</a:t>
            </a:r>
          </a:p>
          <a:p xmlns:a="http://schemas.openxmlformats.org/drawingml/2006/main">
            <a:r>
              <a:t>PDF页码：[14]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c7f0c7846e41ec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5eb56e807f33405f" /><Relationship Type="http://schemas.openxmlformats.org/officeDocument/2006/relationships/slideLayout" Target="/ppt/slideLayouts/slideLayout1.xml" Id="R5e2afe0bd13b40e9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e2afe0bd13b40e9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2bdb3b97ee4def" /><Relationship Type="http://schemas.openxmlformats.org/officeDocument/2006/relationships/image" Target="/ppt/media/image.png" Id="R004d25af52f14164" /><Relationship Type="http://schemas.openxmlformats.org/officeDocument/2006/relationships/notesSlide" Target="/ppt/notesSlides/notesSlide1.xml" Id="R1fc5928e2ee8401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62cbb86f364440" /><Relationship Type="http://schemas.openxmlformats.org/officeDocument/2006/relationships/image" Target="/ppt/media/image2.png" Id="Rf262ee86be1b456c" /><Relationship Type="http://schemas.openxmlformats.org/officeDocument/2006/relationships/notesSlide" Target="/ppt/notesSlides/notesSlide2.xml" Id="Rb1baef983012418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ce9719d7fa4c80" /><Relationship Type="http://schemas.openxmlformats.org/officeDocument/2006/relationships/notesSlide" Target="/ppt/notesSlides/notesSlide3.xml" Id="R917f8a18bc9e488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5238f2420c4211" /><Relationship Type="http://schemas.openxmlformats.org/officeDocument/2006/relationships/notesSlide" Target="/ppt/notesSlides/notesSlide4.xml" Id="R96036a633e464a4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7b12a356b840a6" /><Relationship Type="http://schemas.openxmlformats.org/officeDocument/2006/relationships/image" Target="/ppt/media/image3.png" Id="R0fc36ba7790d4e6e" /><Relationship Type="http://schemas.openxmlformats.org/officeDocument/2006/relationships/notesSlide" Target="/ppt/notesSlides/notesSlide5.xml" Id="R2ee48a40bb30497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d7b44e214845ef" /><Relationship Type="http://schemas.openxmlformats.org/officeDocument/2006/relationships/notesSlide" Target="/ppt/notesSlides/notesSlide6.xml" Id="Rdce1b07765ea4f7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d04da2ad2a40e5" /><Relationship Type="http://schemas.openxmlformats.org/officeDocument/2006/relationships/notesSlide" Target="/ppt/notesSlides/notesSlide7.xml" Id="R96aba0337c5749d9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F7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" name="s1_metadata_text">
            <a:extLst xmlns:a="http://schemas.openxmlformats.org/drawingml/2006/main">
              <a:ext uri="{FF2B5EF4-FFF2-40B4-BE49-F238E27FC236}">
                <a16:creationId xmlns:a16="http://schemas.microsoft.com/office/drawing/2014/main" id="{7B1B7E6A-5D9D-49CC-8BAB-CA51F21DAD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65760"/>
            <a:ext cx="10728655" cy="310896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650" b="0">
                <a:solidFill>
                  <a:srgbClr val="B45309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650" b="0">
                <a:solidFill>
                  <a:srgbClr val="B45309"/>
                </a:solidFill>
                <a:latin typeface="Microsoft YaHei"/>
                <a:ea typeface="Microsoft YaHei"/>
                <a:cs typeface="Microsoft YaHei"/>
              </a:rPr>
              <a:t>五年级  音乐  人教版小学音乐 上册</a:t>
            </a:r>
          </a:p>
        </p:txBody>
      </p:sp>
      <p:sp>
        <p:nvSpPr>
          <p:cNvPr id="2" name="s1_heading_title">
            <a:extLst xmlns:a="http://schemas.openxmlformats.org/drawingml/2006/main">
              <a:ext uri="{FF2B5EF4-FFF2-40B4-BE49-F238E27FC236}">
                <a16:creationId xmlns:a16="http://schemas.microsoft.com/office/drawing/2014/main" id="{8819E01A-5AFB-49F2-8B4C-32EA35DD82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813816"/>
            <a:ext cx="10728655" cy="74980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60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360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rPr>
              <a:t>G大调</a:t>
            </a:r>
          </a:p>
        </p:txBody>
      </p:sp>
      <p:sp>
        <p:nvSpPr>
          <p:cNvPr id="3" name="s1_body1_text">
            <a:extLst xmlns:a="http://schemas.openxmlformats.org/drawingml/2006/main">
              <a:ext uri="{FF2B5EF4-FFF2-40B4-BE49-F238E27FC236}">
                <a16:creationId xmlns:a16="http://schemas.microsoft.com/office/drawing/2014/main" id="{C39475EF-DB23-4258-A9DA-0C1050F887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169164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看键盘，认识音名</a:t>
            </a:r>
          </a:p>
        </p:txBody>
      </p:sp>
      <p:sp>
        <p:nvSpPr>
          <p:cNvPr id="4" name="s1_body2_text">
            <a:extLst xmlns:a="http://schemas.openxmlformats.org/drawingml/2006/main">
              <a:ext uri="{FF2B5EF4-FFF2-40B4-BE49-F238E27FC236}">
                <a16:creationId xmlns:a16="http://schemas.microsoft.com/office/drawing/2014/main" id="{C272607A-D3DF-499A-9004-4246DC0BDA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33172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首调唱名：G 唱 do</a:t>
            </a:r>
          </a:p>
        </p:txBody>
      </p:sp>
      <p:sp>
        <p:nvSpPr>
          <p:cNvPr id="5" name="s1_body3_text">
            <a:extLst xmlns:a="http://schemas.openxmlformats.org/drawingml/2006/main">
              <a:ext uri="{FF2B5EF4-FFF2-40B4-BE49-F238E27FC236}">
                <a16:creationId xmlns:a16="http://schemas.microsoft.com/office/drawing/2014/main" id="{1233993A-D830-4AED-B53E-50BB4ED4B0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97180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注意第七个音 F♯</a:t>
            </a:r>
          </a:p>
        </p:txBody>
      </p:sp>
      <p:pic>
        <p:nvPicPr>
          <p:cNvPr id="1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04d25af52f14164"/>
          <a:stretch xmlns:a="http://schemas.openxmlformats.org/drawingml/2006/main"/>
        </p:blipFill>
        <p:spPr>
          <a:xfrm xmlns:a="http://schemas.openxmlformats.org/drawingml/2006/main">
            <a:off x="6560297" y="2408292"/>
            <a:ext cx="4899877" cy="2434607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9225451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7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" name="s2_metadata_text">
            <a:extLst xmlns:a="http://schemas.openxmlformats.org/drawingml/2006/main">
              <a:ext uri="{FF2B5EF4-FFF2-40B4-BE49-F238E27FC236}">
                <a16:creationId xmlns:a16="http://schemas.microsoft.com/office/drawing/2014/main" id="{A1702764-4CC6-402B-AE65-A40D62633E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65760"/>
            <a:ext cx="10728655" cy="310896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650" b="0">
                <a:solidFill>
                  <a:srgbClr val="B45309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650" b="0">
                <a:solidFill>
                  <a:srgbClr val="B45309"/>
                </a:solidFill>
                <a:latin typeface="Microsoft YaHei"/>
                <a:ea typeface="Microsoft YaHei"/>
                <a:cs typeface="Microsoft YaHei"/>
              </a:rPr>
              <a:t>五年级  音乐  人教版小学音乐 上册</a:t>
            </a:r>
          </a:p>
        </p:txBody>
      </p:sp>
      <p:sp>
        <p:nvSpPr>
          <p:cNvPr id="2" name="s2_heading_title">
            <a:extLst xmlns:a="http://schemas.openxmlformats.org/drawingml/2006/main">
              <a:ext uri="{FF2B5EF4-FFF2-40B4-BE49-F238E27FC236}">
                <a16:creationId xmlns:a16="http://schemas.microsoft.com/office/drawing/2014/main" id="{068EA175-3C2C-417F-9DF3-CEAFA5C061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813816"/>
            <a:ext cx="10728655" cy="74980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rPr>
              <a:t>从 G 到高八度 G</a:t>
            </a:r>
          </a:p>
        </p:txBody>
      </p:sp>
      <p:sp>
        <p:nvSpPr>
          <p:cNvPr id="3" name="s2_body1_text">
            <a:extLst xmlns:a="http://schemas.openxmlformats.org/drawingml/2006/main">
              <a:ext uri="{FF2B5EF4-FFF2-40B4-BE49-F238E27FC236}">
                <a16:creationId xmlns:a16="http://schemas.microsoft.com/office/drawing/2014/main" id="{38CA7742-C0AF-4F16-AF48-240CDD1A9B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169164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音名：G A B C D E F♯ G</a:t>
            </a:r>
          </a:p>
        </p:txBody>
      </p:sp>
      <p:sp>
        <p:nvSpPr>
          <p:cNvPr id="4" name="s2_body2_text">
            <a:extLst xmlns:a="http://schemas.openxmlformats.org/drawingml/2006/main">
              <a:ext uri="{FF2B5EF4-FFF2-40B4-BE49-F238E27FC236}">
                <a16:creationId xmlns:a16="http://schemas.microsoft.com/office/drawing/2014/main" id="{137A7C67-B426-484B-811D-6005296769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33172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首调唱名：do re mi fa sol la si do</a:t>
            </a:r>
          </a:p>
        </p:txBody>
      </p:sp>
      <p:sp>
        <p:nvSpPr>
          <p:cNvPr id="5" name="s2_body3_text">
            <a:extLst xmlns:a="http://schemas.openxmlformats.org/drawingml/2006/main">
              <a:ext uri="{FF2B5EF4-FFF2-40B4-BE49-F238E27FC236}">
                <a16:creationId xmlns:a16="http://schemas.microsoft.com/office/drawing/2014/main" id="{4DA4B8AA-3484-4392-AC7B-E2578471B2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97180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最后的 G 比开始高八度</a:t>
            </a:r>
          </a:p>
        </p:txBody>
      </p:sp>
      <p:pic>
        <p:nvPicPr>
          <p:cNvPr id="1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262ee86be1b456c"/>
          <a:stretch xmlns:a="http://schemas.openxmlformats.org/drawingml/2006/main"/>
        </p:blipFill>
        <p:spPr>
          <a:xfrm xmlns:a="http://schemas.openxmlformats.org/drawingml/2006/main">
            <a:off x="6560297" y="2408292"/>
            <a:ext cx="4899877" cy="2434607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1570839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7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6" name="s3_metadata_text">
            <a:extLst xmlns:a="http://schemas.openxmlformats.org/drawingml/2006/main">
              <a:ext uri="{FF2B5EF4-FFF2-40B4-BE49-F238E27FC236}">
                <a16:creationId xmlns:a16="http://schemas.microsoft.com/office/drawing/2014/main" id="{4A824394-2225-4582-926D-5EDACB2732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65760"/>
            <a:ext cx="10728655" cy="310896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650" b="0">
                <a:solidFill>
                  <a:srgbClr val="B45309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650" b="0">
                <a:solidFill>
                  <a:srgbClr val="B45309"/>
                </a:solidFill>
                <a:latin typeface="Microsoft YaHei"/>
                <a:ea typeface="Microsoft YaHei"/>
                <a:cs typeface="Microsoft YaHei"/>
              </a:rPr>
              <a:t>五年级  音乐  人教版小学音乐 上册</a:t>
            </a:r>
          </a:p>
        </p:txBody>
      </p:sp>
      <p:sp>
        <p:nvSpPr>
          <p:cNvPr id="2" name="s3_heading_title">
            <a:extLst xmlns:a="http://schemas.openxmlformats.org/drawingml/2006/main">
              <a:ext uri="{FF2B5EF4-FFF2-40B4-BE49-F238E27FC236}">
                <a16:creationId xmlns:a16="http://schemas.microsoft.com/office/drawing/2014/main" id="{081A8D09-FD35-49EA-A476-47C6858C48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813816"/>
            <a:ext cx="10728655" cy="74980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rPr>
              <a:t>听一遍上行音阶</a:t>
            </a:r>
          </a:p>
        </p:txBody>
      </p:sp>
      <p:sp>
        <p:nvSpPr>
          <p:cNvPr id="3" name="s3_body1_text">
            <a:extLst xmlns:a="http://schemas.openxmlformats.org/drawingml/2006/main">
              <a:ext uri="{FF2B5EF4-FFF2-40B4-BE49-F238E27FC236}">
                <a16:creationId xmlns:a16="http://schemas.microsoft.com/office/drawing/2014/main" id="{13F17138-D9E1-41A6-BB55-2F0EC9163C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1737360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接下来听 G 大调上行音阶</a:t>
            </a:r>
          </a:p>
        </p:txBody>
      </p:sp>
      <p:sp>
        <p:nvSpPr>
          <p:cNvPr id="4" name="s3_body2_text">
            <a:extLst xmlns:a="http://schemas.openxmlformats.org/drawingml/2006/main">
              <a:ext uri="{FF2B5EF4-FFF2-40B4-BE49-F238E27FC236}">
                <a16:creationId xmlns:a16="http://schemas.microsoft.com/office/drawing/2014/main" id="{5E66E1F7-BA5B-4213-AD67-51A779D94C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496312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G → A → B → C → D → E → F♯ → G</a:t>
            </a:r>
          </a:p>
        </p:txBody>
      </p:sp>
      <p:sp>
        <p:nvSpPr>
          <p:cNvPr id="5" name="s3_body3_text">
            <a:extLst xmlns:a="http://schemas.openxmlformats.org/drawingml/2006/main">
              <a:ext uri="{FF2B5EF4-FFF2-40B4-BE49-F238E27FC236}">
                <a16:creationId xmlns:a16="http://schemas.microsoft.com/office/drawing/2014/main" id="{96AAB46F-B77D-41E4-9790-E13EED6D0E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255264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留意结束时回到高八度主音</a:t>
            </a:r>
          </a:p>
        </p:txBody>
      </p:sp>
    </p:spTree>
    <p:extLst>
      <p:ext uri="{BB962C8B-B14F-4D97-AF65-F5344CB8AC3E}">
        <p14:creationId xmlns:p14="http://schemas.microsoft.com/office/powerpoint/2010/main" val="696420927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7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" name="s4_metadata_text">
            <a:extLst xmlns:a="http://schemas.openxmlformats.org/drawingml/2006/main">
              <a:ext uri="{FF2B5EF4-FFF2-40B4-BE49-F238E27FC236}">
                <a16:creationId xmlns:a16="http://schemas.microsoft.com/office/drawing/2014/main" id="{654E2E66-9759-4F98-8A84-AFAE83E707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65760"/>
            <a:ext cx="10728655" cy="310896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650" b="0">
                <a:solidFill>
                  <a:srgbClr val="B45309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650" b="0">
                <a:solidFill>
                  <a:srgbClr val="B45309"/>
                </a:solidFill>
                <a:latin typeface="Microsoft YaHei"/>
                <a:ea typeface="Microsoft YaHei"/>
                <a:cs typeface="Microsoft YaHei"/>
              </a:rPr>
              <a:t>五年级  音乐  人教版小学音乐 上册</a:t>
            </a:r>
          </a:p>
        </p:txBody>
      </p:sp>
      <p:sp>
        <p:nvSpPr>
          <p:cNvPr id="2" name="s4_heading_title">
            <a:extLst xmlns:a="http://schemas.openxmlformats.org/drawingml/2006/main">
              <a:ext uri="{FF2B5EF4-FFF2-40B4-BE49-F238E27FC236}">
                <a16:creationId xmlns:a16="http://schemas.microsoft.com/office/drawing/2014/main" id="{3FFFBD57-EEB7-4587-B8AD-2635EDDAB5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813816"/>
            <a:ext cx="10728655" cy="74980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rPr>
              <a:t>选一选：第七个音</a:t>
            </a:r>
          </a:p>
        </p:txBody>
      </p:sp>
      <p:sp>
        <p:nvSpPr>
          <p:cNvPr id="3" name="s4_body1_text">
            <a:extLst xmlns:a="http://schemas.openxmlformats.org/drawingml/2006/main">
              <a:ext uri="{FF2B5EF4-FFF2-40B4-BE49-F238E27FC236}">
                <a16:creationId xmlns:a16="http://schemas.microsoft.com/office/drawing/2014/main" id="{360DCD10-E17F-4F87-84A3-0102C5BA57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1737360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B45309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B45309"/>
                </a:solidFill>
                <a:latin typeface="Microsoft YaHei"/>
                <a:ea typeface="Microsoft YaHei"/>
                <a:cs typeface="Microsoft YaHei"/>
              </a:rPr>
              <a:t>G A B C D E ___ G</a:t>
            </a:r>
          </a:p>
        </p:txBody>
      </p:sp>
      <p:sp>
        <p:nvSpPr>
          <p:cNvPr id="4" name="s4_body2_text">
            <a:extLst xmlns:a="http://schemas.openxmlformats.org/drawingml/2006/main">
              <a:ext uri="{FF2B5EF4-FFF2-40B4-BE49-F238E27FC236}">
                <a16:creationId xmlns:a16="http://schemas.microsoft.com/office/drawing/2014/main" id="{A49DF6E9-A7A3-4881-A566-CC68BDFEBE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496312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B45309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B45309"/>
                </a:solidFill>
                <a:latin typeface="Microsoft YaHei"/>
                <a:ea typeface="Microsoft YaHei"/>
                <a:cs typeface="Microsoft YaHei"/>
              </a:rPr>
              <a:t>空格选 F，还是 F♯？</a:t>
            </a:r>
          </a:p>
        </p:txBody>
      </p:sp>
      <p:sp>
        <p:nvSpPr>
          <p:cNvPr id="5" name="s4_body3_text">
            <a:extLst xmlns:a="http://schemas.openxmlformats.org/drawingml/2006/main">
              <a:ext uri="{FF2B5EF4-FFF2-40B4-BE49-F238E27FC236}">
                <a16:creationId xmlns:a16="http://schemas.microsoft.com/office/drawing/2014/main" id="{4F4B9336-119B-4974-91BF-5D1997A469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255264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B45309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B45309"/>
                </a:solidFill>
                <a:latin typeface="Microsoft YaHei"/>
                <a:ea typeface="Microsoft YaHei"/>
                <a:cs typeface="Microsoft YaHei"/>
              </a:rPr>
              <a:t>结合教材键盘图说明理由</a:t>
            </a:r>
          </a:p>
        </p:txBody>
      </p:sp>
      <p:sp>
        <p:nvSpPr>
          <p:cNvPr id="6" name="s4_body4_text">
            <a:extLst xmlns:a="http://schemas.openxmlformats.org/drawingml/2006/main">
              <a:ext uri="{FF2B5EF4-FFF2-40B4-BE49-F238E27FC236}">
                <a16:creationId xmlns:a16="http://schemas.microsoft.com/office/drawing/2014/main" id="{57C08676-7D37-47EF-8750-69FD93266C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4014216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B45309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B45309"/>
                </a:solidFill>
                <a:latin typeface="Microsoft YaHei"/>
                <a:ea typeface="Microsoft YaHei"/>
                <a:cs typeface="Microsoft YaHei"/>
              </a:rPr>
              <a:t>可以暂停视频，想好再继续。</a:t>
            </a:r>
          </a:p>
        </p:txBody>
      </p:sp>
    </p:spTree>
    <p:extLst>
      <p:ext uri="{BB962C8B-B14F-4D97-AF65-F5344CB8AC3E}">
        <p14:creationId xmlns:p14="http://schemas.microsoft.com/office/powerpoint/2010/main" val="1501101587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7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" name="s5_metadata_text">
            <a:extLst xmlns:a="http://schemas.openxmlformats.org/drawingml/2006/main">
              <a:ext uri="{FF2B5EF4-FFF2-40B4-BE49-F238E27FC236}">
                <a16:creationId xmlns:a16="http://schemas.microsoft.com/office/drawing/2014/main" id="{A8530B52-5213-49FA-8BF9-85F6C9EFF8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65760"/>
            <a:ext cx="10728655" cy="310896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650" b="0">
                <a:solidFill>
                  <a:srgbClr val="B45309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650" b="0">
                <a:solidFill>
                  <a:srgbClr val="B45309"/>
                </a:solidFill>
                <a:latin typeface="Microsoft YaHei"/>
                <a:ea typeface="Microsoft YaHei"/>
                <a:cs typeface="Microsoft YaHei"/>
              </a:rPr>
              <a:t>五年级  音乐  人教版小学音乐 上册</a:t>
            </a:r>
          </a:p>
        </p:txBody>
      </p:sp>
      <p:sp>
        <p:nvSpPr>
          <p:cNvPr id="2" name="s5_heading_title">
            <a:extLst xmlns:a="http://schemas.openxmlformats.org/drawingml/2006/main">
              <a:ext uri="{FF2B5EF4-FFF2-40B4-BE49-F238E27FC236}">
                <a16:creationId xmlns:a16="http://schemas.microsoft.com/office/drawing/2014/main" id="{C9492FD5-E27E-4EBD-9F38-933BAACA56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813816"/>
            <a:ext cx="10728655" cy="74980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rPr>
              <a:t>答案：F♯，即升 F</a:t>
            </a:r>
          </a:p>
        </p:txBody>
      </p:sp>
      <p:sp>
        <p:nvSpPr>
          <p:cNvPr id="3" name="s5_body1_text">
            <a:extLst xmlns:a="http://schemas.openxmlformats.org/drawingml/2006/main">
              <a:ext uri="{FF2B5EF4-FFF2-40B4-BE49-F238E27FC236}">
                <a16:creationId xmlns:a16="http://schemas.microsoft.com/office/drawing/2014/main" id="{CA3A5C1C-136A-4573-80AF-AE6AA4685B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169164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F♯ 比 F 高半音</a:t>
            </a:r>
          </a:p>
        </p:txBody>
      </p:sp>
      <p:sp>
        <p:nvSpPr>
          <p:cNvPr id="4" name="s5_body2_text">
            <a:extLst xmlns:a="http://schemas.openxmlformats.org/drawingml/2006/main">
              <a:ext uri="{FF2B5EF4-FFF2-40B4-BE49-F238E27FC236}">
                <a16:creationId xmlns:a16="http://schemas.microsoft.com/office/drawing/2014/main" id="{B0CB7A57-8875-4B05-840F-0467869D81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33172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对应 F 右侧相邻的黑键</a:t>
            </a:r>
          </a:p>
        </p:txBody>
      </p:sp>
      <p:sp>
        <p:nvSpPr>
          <p:cNvPr id="5" name="s5_body3_text">
            <a:extLst xmlns:a="http://schemas.openxmlformats.org/drawingml/2006/main">
              <a:ext uri="{FF2B5EF4-FFF2-40B4-BE49-F238E27FC236}">
                <a16:creationId xmlns:a16="http://schemas.microsoft.com/office/drawing/2014/main" id="{DBD6C818-40B4-443B-B20E-ECA01895CB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97180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升 F 到 G 是半音</a:t>
            </a:r>
          </a:p>
        </p:txBody>
      </p:sp>
      <p:pic>
        <p:nvPicPr>
          <p:cNvPr id="1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fc36ba7790d4e6e"/>
          <a:stretch xmlns:a="http://schemas.openxmlformats.org/drawingml/2006/main"/>
        </p:blipFill>
        <p:spPr>
          <a:xfrm xmlns:a="http://schemas.openxmlformats.org/drawingml/2006/main">
            <a:off x="6560297" y="2408292"/>
            <a:ext cx="4899877" cy="2434607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645898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7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" name="s6_metadata_text">
            <a:extLst xmlns:a="http://schemas.openxmlformats.org/drawingml/2006/main">
              <a:ext uri="{FF2B5EF4-FFF2-40B4-BE49-F238E27FC236}">
                <a16:creationId xmlns:a16="http://schemas.microsoft.com/office/drawing/2014/main" id="{D04DBDE5-6447-4776-9124-819D191F7D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65760"/>
            <a:ext cx="10728655" cy="310896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650" b="0">
                <a:solidFill>
                  <a:srgbClr val="B45309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650" b="0">
                <a:solidFill>
                  <a:srgbClr val="B45309"/>
                </a:solidFill>
                <a:latin typeface="Microsoft YaHei"/>
                <a:ea typeface="Microsoft YaHei"/>
                <a:cs typeface="Microsoft YaHei"/>
              </a:rPr>
              <a:t>五年级  音乐  人教版小学音乐 上册</a:t>
            </a:r>
          </a:p>
        </p:txBody>
      </p:sp>
      <p:sp>
        <p:nvSpPr>
          <p:cNvPr id="2" name="s6_heading_title">
            <a:extLst xmlns:a="http://schemas.openxmlformats.org/drawingml/2006/main">
              <a:ext uri="{FF2B5EF4-FFF2-40B4-BE49-F238E27FC236}">
                <a16:creationId xmlns:a16="http://schemas.microsoft.com/office/drawing/2014/main" id="{CA352B82-9EB4-443F-B4CA-5AA074A4F6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813816"/>
            <a:ext cx="10728655" cy="74980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rPr>
              <a:t>音名与唱名配对</a:t>
            </a:r>
          </a:p>
        </p:txBody>
      </p:sp>
      <p:sp>
        <p:nvSpPr>
          <p:cNvPr id="3" name="s6_body1_text">
            <a:extLst xmlns:a="http://schemas.openxmlformats.org/drawingml/2006/main">
              <a:ext uri="{FF2B5EF4-FFF2-40B4-BE49-F238E27FC236}">
                <a16:creationId xmlns:a16="http://schemas.microsoft.com/office/drawing/2014/main" id="{3700D4D0-BB48-42DF-9422-D1C7D46FDE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1737360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G 对应 do，A 对应 re</a:t>
            </a:r>
          </a:p>
        </p:txBody>
      </p:sp>
      <p:sp>
        <p:nvSpPr>
          <p:cNvPr id="4" name="s6_body2_text">
            <a:extLst xmlns:a="http://schemas.openxmlformats.org/drawingml/2006/main">
              <a:ext uri="{FF2B5EF4-FFF2-40B4-BE49-F238E27FC236}">
                <a16:creationId xmlns:a16="http://schemas.microsoft.com/office/drawing/2014/main" id="{E15B2626-5F9E-4B0E-9A9E-53B450FF89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496312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B 对应 mi，C 对应 fa</a:t>
            </a:r>
          </a:p>
        </p:txBody>
      </p:sp>
      <p:sp>
        <p:nvSpPr>
          <p:cNvPr id="5" name="s6_body3_text">
            <a:extLst xmlns:a="http://schemas.openxmlformats.org/drawingml/2006/main">
              <a:ext uri="{FF2B5EF4-FFF2-40B4-BE49-F238E27FC236}">
                <a16:creationId xmlns:a16="http://schemas.microsoft.com/office/drawing/2014/main" id="{61EA660D-043D-4763-B7EE-0035EB678B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255264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D 对应 sol，E 对应 la</a:t>
            </a:r>
          </a:p>
        </p:txBody>
      </p:sp>
      <p:sp>
        <p:nvSpPr>
          <p:cNvPr id="6" name="s6_body4_text">
            <a:extLst xmlns:a="http://schemas.openxmlformats.org/drawingml/2006/main">
              <a:ext uri="{FF2B5EF4-FFF2-40B4-BE49-F238E27FC236}">
                <a16:creationId xmlns:a16="http://schemas.microsoft.com/office/drawing/2014/main" id="{FC531D01-E5FF-4ADA-AD4F-DA108087FD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4014216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F♯ 对应 si</a:t>
            </a:r>
          </a:p>
        </p:txBody>
      </p:sp>
    </p:spTree>
    <p:extLst>
      <p:ext uri="{BB962C8B-B14F-4D97-AF65-F5344CB8AC3E}">
        <p14:creationId xmlns:p14="http://schemas.microsoft.com/office/powerpoint/2010/main" val="382341044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7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6" name="s7_metadata_text">
            <a:extLst xmlns:a="http://schemas.openxmlformats.org/drawingml/2006/main">
              <a:ext uri="{FF2B5EF4-FFF2-40B4-BE49-F238E27FC236}">
                <a16:creationId xmlns:a16="http://schemas.microsoft.com/office/drawing/2014/main" id="{0AA1186B-388E-40CC-A517-F12CC76554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65760"/>
            <a:ext cx="10728655" cy="310896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650" b="0">
                <a:solidFill>
                  <a:srgbClr val="B45309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650" b="0">
                <a:solidFill>
                  <a:srgbClr val="B45309"/>
                </a:solidFill>
                <a:latin typeface="Microsoft YaHei"/>
                <a:ea typeface="Microsoft YaHei"/>
                <a:cs typeface="Microsoft YaHei"/>
              </a:rPr>
              <a:t>五年级  音乐  人教版小学音乐 上册</a:t>
            </a:r>
          </a:p>
        </p:txBody>
      </p:sp>
      <p:sp>
        <p:nvSpPr>
          <p:cNvPr id="2" name="s7_heading_title">
            <a:extLst xmlns:a="http://schemas.openxmlformats.org/drawingml/2006/main">
              <a:ext uri="{FF2B5EF4-FFF2-40B4-BE49-F238E27FC236}">
                <a16:creationId xmlns:a16="http://schemas.microsoft.com/office/drawing/2014/main" id="{0B697D08-9F94-4AF1-9C0F-63B805C38D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813816"/>
            <a:ext cx="10728655" cy="74980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rPr>
              <a:t>课堂小结与自检</a:t>
            </a:r>
          </a:p>
        </p:txBody>
      </p:sp>
      <p:sp>
        <p:nvSpPr>
          <p:cNvPr id="3" name="s7_body1_text">
            <a:extLst xmlns:a="http://schemas.openxmlformats.org/drawingml/2006/main">
              <a:ext uri="{FF2B5EF4-FFF2-40B4-BE49-F238E27FC236}">
                <a16:creationId xmlns:a16="http://schemas.microsoft.com/office/drawing/2014/main" id="{EEB381AD-9CCB-4ABB-BDB0-50F2A75A7F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1737360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任务：写完整 G 大调音阶</a:t>
            </a:r>
          </a:p>
        </p:txBody>
      </p:sp>
      <p:sp>
        <p:nvSpPr>
          <p:cNvPr id="4" name="s7_body2_text">
            <a:extLst xmlns:a="http://schemas.openxmlformats.org/drawingml/2006/main">
              <a:ext uri="{FF2B5EF4-FFF2-40B4-BE49-F238E27FC236}">
                <a16:creationId xmlns:a16="http://schemas.microsoft.com/office/drawing/2014/main" id="{8C85E653-E89F-42C9-AB6C-02526B6400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496312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检查是否保留 F♯</a:t>
            </a:r>
          </a:p>
        </p:txBody>
      </p:sp>
      <p:sp>
        <p:nvSpPr>
          <p:cNvPr id="5" name="s7_body3_text">
            <a:extLst xmlns:a="http://schemas.openxmlformats.org/drawingml/2006/main">
              <a:ext uri="{FF2B5EF4-FFF2-40B4-BE49-F238E27FC236}">
                <a16:creationId xmlns:a16="http://schemas.microsoft.com/office/drawing/2014/main" id="{28F8FCF8-8CE7-493F-8D79-C7842A9058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255264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再指出主音 G</a:t>
            </a:r>
          </a:p>
        </p:txBody>
      </p:sp>
    </p:spTree>
    <p:extLst>
      <p:ext uri="{BB962C8B-B14F-4D97-AF65-F5344CB8AC3E}">
        <p14:creationId xmlns:p14="http://schemas.microsoft.com/office/powerpoint/2010/main" val="1401376161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2026-09-09T15:49:11.5790000Z</dcterms:created>
  <dcterms:modified xsi:type="dcterms:W3CDTF">2026-09-09T15:49:11.5790000Z</dcterms:modified>
</coreProperties>
</file>