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510defde1f405a" /><Relationship Type="http://schemas.openxmlformats.org/officeDocument/2006/relationships/extended-properties" Target="/docProps/app.xml" Id="R37b08a0c2ff442b5" /><Relationship Type="http://schemas.openxmlformats.org/officeDocument/2006/relationships/officeDocument" Target="/ppt/presentation.xml" Id="R66800f3573df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c3809763a48fb"/>
  </p:sldMasterIdLst>
  <p:notesMasterIdLst>
    <p:notesMasterId xmlns:r="http://schemas.openxmlformats.org/officeDocument/2006/relationships" r:id="R5a271062dd4945e0"/>
  </p:notesMasterIdLst>
  <p:sldIdLst>
    <p:sldId xmlns:r="http://schemas.openxmlformats.org/officeDocument/2006/relationships" id="256" r:id="Rae2e0da0aef14ec2"/>
    <p:sldId xmlns:r="http://schemas.openxmlformats.org/officeDocument/2006/relationships" id="257" r:id="R3337c8265e5345a2"/>
    <p:sldId xmlns:r="http://schemas.openxmlformats.org/officeDocument/2006/relationships" id="258" r:id="Rc36c4e30097f4f70"/>
    <p:sldId xmlns:r="http://schemas.openxmlformats.org/officeDocument/2006/relationships" id="259" r:id="Rd9aa8bcbfe0e458b"/>
    <p:sldId xmlns:r="http://schemas.openxmlformats.org/officeDocument/2006/relationships" id="260" r:id="R730ff8cda0344c21"/>
    <p:sldId xmlns:r="http://schemas.openxmlformats.org/officeDocument/2006/relationships" id="261" r:id="R8e1cf4b61ab54ce5"/>
    <p:sldId xmlns:r="http://schemas.openxmlformats.org/officeDocument/2006/relationships" id="262" r:id="Rc567569e20724c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09f736c5edd49c2" /><Relationship Type="http://schemas.openxmlformats.org/officeDocument/2006/relationships/slideMaster" Target="/ppt/slideMasters/slideMaster1.xml" Id="Rd52c3809763a48fb" /><Relationship Type="http://schemas.openxmlformats.org/officeDocument/2006/relationships/notesMaster" Target="/ppt/notesMasters/notesMaster1.xml" Id="R5a271062dd4945e0" /><Relationship Type="http://schemas.openxmlformats.org/officeDocument/2006/relationships/presProps" Target="/ppt/presProps.xml" Id="Rf9048baf30994cc5" /><Relationship Type="http://schemas.openxmlformats.org/officeDocument/2006/relationships/tableStyles" Target="/ppt/tableStyles.xml" Id="R12ac848688144016" /><Relationship Type="http://schemas.openxmlformats.org/officeDocument/2006/relationships/slide" Target="/ppt/slides/slide1.xml" Id="Rae2e0da0aef14ec2" /><Relationship Type="http://schemas.openxmlformats.org/officeDocument/2006/relationships/slide" Target="/ppt/slides/slide2.xml" Id="R3337c8265e5345a2" /><Relationship Type="http://schemas.openxmlformats.org/officeDocument/2006/relationships/slide" Target="/ppt/slides/slide3.xml" Id="Rc36c4e30097f4f70" /><Relationship Type="http://schemas.openxmlformats.org/officeDocument/2006/relationships/slide" Target="/ppt/slides/slide4.xml" Id="Rd9aa8bcbfe0e458b" /><Relationship Type="http://schemas.openxmlformats.org/officeDocument/2006/relationships/slide" Target="/ppt/slides/slide5.xml" Id="R730ff8cda0344c21" /><Relationship Type="http://schemas.openxmlformats.org/officeDocument/2006/relationships/slide" Target="/ppt/slides/slide6.xml" Id="R8e1cf4b61ab54ce5" /><Relationship Type="http://schemas.openxmlformats.org/officeDocument/2006/relationships/slide" Target="/ppt/slides/slide7.xml" Id="Rc567569e20724c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e9cb261b389407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39e21616b7439e" /><Relationship Type="http://schemas.openxmlformats.org/officeDocument/2006/relationships/notesMaster" Target="/ppt/notesMasters/notesMaster1.xml" Id="R25ab2df0abc241a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b051cad44824092" /><Relationship Type="http://schemas.openxmlformats.org/officeDocument/2006/relationships/notesMaster" Target="/ppt/notesMasters/notesMaster1.xml" Id="R61e3ce358a214a2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e76bb19d0984194" /><Relationship Type="http://schemas.openxmlformats.org/officeDocument/2006/relationships/notesMaster" Target="/ppt/notesMasters/notesMaster1.xml" Id="R6129bb7afb12453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b7eb7bab0e14356" /><Relationship Type="http://schemas.openxmlformats.org/officeDocument/2006/relationships/notesMaster" Target="/ppt/notesMasters/notesMaster1.xml" Id="Rd924efda55864e8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434bd90d354706" /><Relationship Type="http://schemas.openxmlformats.org/officeDocument/2006/relationships/notesMaster" Target="/ppt/notesMasters/notesMaster1.xml" Id="R6e0eae4cdb0249b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855a43a8b5e4f79" /><Relationship Type="http://schemas.openxmlformats.org/officeDocument/2006/relationships/notesMaster" Target="/ppt/notesMasters/notesMaster1.xml" Id="Rfddc049201164bc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e513b6ef5e84f5a" /><Relationship Type="http://schemas.openxmlformats.org/officeDocument/2006/relationships/notesMaster" Target="/ppt/notesMasters/notesMaster1.xml" Id="R0f2634b040ac4cf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这节课阅读做新时代的好少年。我们理解第一粒扣子的比喻，再用借文具的情境，讨论诚信和友善怎样体现在小事中。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PDF页码：54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如果以前做错过一件事，以后就都做不好了吗？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不是。教材用扣扣子作比喻，提醒我们从小重视品德和习惯。发现错误后，可以承认、改正，继续练习，不能把一次错误当成对一个人的定论。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PDF页码：54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教材列出了社会主义核心价值观的十二个词语。我们先看清这三行，再聚焦诚信和友善。诚信包括如实说明情况、认真履行约定；友善包括尊重别人、体谅他人的感受。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PDF页码：[54, 57]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我怕同学生气，悄悄放回去可以吗？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请想想，隐瞒会不会影响信任。试着说一句如实说明情况的话，再提出一个解决办法。暂停视频，先说一说。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PDF页码：[54, 57]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可以说：对不起，我不小心把你的铅笔折断了，我想和你商量怎样处理。说明事实，认真道歉，再听听对方意见。自己处理不了时，请老师或家长帮助。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承认错误后，还要用行动解决问题。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PDF页码：[54, 57]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教材中的同学讨论了勤俭节约、动脑创造和关心他人。我们可以从按需取用用品、听完同伴的话等小事开始。参加公共活动时，要遵守安排并注意安全。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PDF页码：57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请写下一个具体行动，例如借用物品前先征求同意，用完及时归还。约定一个检查时间，看看自己有没有做到。这样的记录比只写一句口号更容易落实。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教材来源：E:\小学教材_统编人教版\道德与法治_统编版\习近平新时代中国特色社会主义思想学生读本·小学低年级.pdf</a:t>
            </a:r>
          </a:p>
          <a:p xmlns:a="http://schemas.openxmlformats.org/drawingml/2006/main">
            <a:r>
              <a:t>PDF页码：[54, 57]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82b214d22403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40e3628292e4f44" /><Relationship Type="http://schemas.openxmlformats.org/officeDocument/2006/relationships/slideLayout" Target="/ppt/slideLayouts/slideLayout1.xml" Id="R07cd66cbb0b84de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d66cbb0b84de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c685eeac48c0" /><Relationship Type="http://schemas.openxmlformats.org/officeDocument/2006/relationships/image" Target="/ppt/media/image.png" Id="R39f8c110838e4e90" /><Relationship Type="http://schemas.openxmlformats.org/officeDocument/2006/relationships/notesSlide" Target="/ppt/notesSlides/notesSlide1.xml" Id="R8e56541dfacb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a212c70347c4" /><Relationship Type="http://schemas.openxmlformats.org/officeDocument/2006/relationships/image" Target="/ppt/media/image2.png" Id="Rcda9fd37887241b8" /><Relationship Type="http://schemas.openxmlformats.org/officeDocument/2006/relationships/notesSlide" Target="/ppt/notesSlides/notesSlide2.xml" Id="R1535d0cfefc7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994bd1964f2a" /><Relationship Type="http://schemas.openxmlformats.org/officeDocument/2006/relationships/notesSlide" Target="/ppt/notesSlides/notesSlide3.xml" Id="Rc8bc9fd9ec93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c02a486a40bb" /><Relationship Type="http://schemas.openxmlformats.org/officeDocument/2006/relationships/notesSlide" Target="/ppt/notesSlides/notesSlide4.xml" Id="Rb6395f3c037b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6dca6293f4e60" /><Relationship Type="http://schemas.openxmlformats.org/officeDocument/2006/relationships/notesSlide" Target="/ppt/notesSlides/notesSlide5.xml" Id="R18a8c41afd65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cbbafd1d41a9" /><Relationship Type="http://schemas.openxmlformats.org/officeDocument/2006/relationships/image" Target="/ppt/media/image3.png" Id="Re9d0a95522a04f24" /><Relationship Type="http://schemas.openxmlformats.org/officeDocument/2006/relationships/notesSlide" Target="/ppt/notesSlides/notesSlide6.xml" Id="R61b0d3784f4d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addfb51a24f14" /><Relationship Type="http://schemas.openxmlformats.org/officeDocument/2006/relationships/notesSlide" Target="/ppt/notesSlides/notesSlide7.xml" Id="R8ab50bb5a06e4c8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73D451FF-83F0-4F98-8B49-A8D8EBB69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F88B4AE2-290A-43DE-BD38-8B077112D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做新时代的好少年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4A16B20-4CB4-41B8-AD82-BBAFDA5D1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读懂教材里的“第一粒扣子”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6BBFE286-44E5-4F59-B77D-37ADE02A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从诚信、友善的小事入手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A063DDB6-B1D3-47D6-8424-A7BA71E5C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选择一个能做到的行动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f8c110838e4e90"/>
          <a:stretch xmlns:a="http://schemas.openxmlformats.org/drawingml/2006/main"/>
        </p:blipFill>
        <p:spPr>
          <a:xfrm xmlns:a="http://schemas.openxmlformats.org/drawingml/2006/main">
            <a:off x="6560297" y="1798849"/>
            <a:ext cx="4899877" cy="365349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4109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372DE784-ED1A-49BC-A281-793AC2DD9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D3D28B38-B700-4A90-AA99-3EA0E4C5E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读懂“第一粒扣子”的比喻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99111411-A240-4663-8D32-8E1147547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衣服扣子扣齐，穿着才整齐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082F47E0-39D0-493E-866E-94E95AE9C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教材借此说明习惯要从小培养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73AD34A5-819F-412E-ABE4-F4969BFA6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做错了可以承认、改正和再练习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a9fd37887241b8"/>
          <a:stretch xmlns:a="http://schemas.openxmlformats.org/drawingml/2006/main"/>
        </p:blipFill>
        <p:spPr>
          <a:xfrm xmlns:a="http://schemas.openxmlformats.org/drawingml/2006/main">
            <a:off x="6560297" y="2897440"/>
            <a:ext cx="4899876" cy="145631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435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43718F81-8F7E-45E9-85D1-92FBA43E7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2748B693-94B4-4E70-BDC9-35F4B47D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认识教材列出的价值词语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7AE1D174-8D81-4223-9874-5259F34CA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富强　民主　文明　和谐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58D94B6D-2088-4A63-AC17-5B7C9C3E0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自由　平等　公正　法治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EA3C6B3E-B16A-474F-A52C-663B91237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爱国　敬业　诚信　友善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181F0AD2-4B90-4522-AB28-F59DE014F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本课练习：诚信与友善</a:t>
            </a:r>
          </a:p>
        </p:txBody>
      </p:sp>
    </p:spTree>
    <p:extLst>
      <p:ext uri="{BB962C8B-B14F-4D97-AF65-F5344CB8AC3E}">
        <p14:creationId xmlns:p14="http://schemas.microsoft.com/office/powerpoint/2010/main" val="20308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29C1F31B-271A-47B5-8E62-96AA2B422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83C694EF-C7E3-4218-B75C-E446C2185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想一想：借来的铅笔折断了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F23D87F5-8D8C-44C7-A7F0-F01963ACC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练习情境：借用同学的铅笔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34A5A04B-3A8B-4A4A-A89E-322ED3A8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不小心把笔折断了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A86C9B97-D194-4D3F-8FA9-6B7E54811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悄悄放回，还是说明情况？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DE5C55C8-5097-4701-A67C-C75510F6E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你准备怎样说、怎样处理？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0999160A-9FE5-414D-8B76-B26F22EB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37681421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D94D6B76-1F41-43CA-A419-324E50D01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6E55FA83-C0FF-4438-91C0-B7F67AE3A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参考：说明、道歉、商量办法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9FCF6E9A-1F48-44E5-BEDC-49BA77A59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如实说清发生了什么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55CB815A-1AC3-445E-9627-51C1C493D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为造成的不便道歉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C1567228-B1A9-46EB-B856-2F18632C4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征求对方意见，商量解决办法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C3CF47FD-F559-4BE4-8794-7EA07817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需要时请老师或家长帮助</a:t>
            </a:r>
          </a:p>
        </p:txBody>
      </p:sp>
    </p:spTree>
    <p:extLst>
      <p:ext uri="{BB962C8B-B14F-4D97-AF65-F5344CB8AC3E}">
        <p14:creationId xmlns:p14="http://schemas.microsoft.com/office/powerpoint/2010/main" val="152384604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2975555B-B845-4E99-ACAD-A10A7DEF5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AD077324-336A-4135-87A6-D65951B5D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把好品质落实到小事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5B76D1BE-DB4E-4309-BE2B-2EC251CE8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节约：按需取用学习用品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0ABEB475-6F97-4386-BBB5-192F00D87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友善：认真听别人说完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20036487-FCFA-4D20-B536-A4BA1FF0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创造：试着解决一个小问题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20059502-CDFB-40B0-B05C-38D13DF18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公益活动：在成人指导下参与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d0a95522a04f24"/>
          <a:stretch xmlns:a="http://schemas.openxmlformats.org/drawingml/2006/main"/>
        </p:blipFill>
        <p:spPr>
          <a:xfrm xmlns:a="http://schemas.openxmlformats.org/drawingml/2006/main">
            <a:off x="6728236" y="1691640"/>
            <a:ext cx="456399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572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D93A931-DA6B-40B8-979C-C3AE74468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低年级  思想读本  习近平新时代思想学生读本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1EE6AC9C-DFFA-40DC-BA51-15DF77406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写下一件可执行的小事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72C7AD3D-0A00-45C8-BE31-A9A39BA10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我准备做什么？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00054C29-23AF-4E88-976C-F623E36E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什么时候、怎样做？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AED7BDE-09BA-4D74-A1E7-36DB8EF96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做完后，检查自己是否做到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BD8F8A86-3768-4481-A969-29286CB32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没有做到，就调整方法再试</a:t>
            </a:r>
          </a:p>
        </p:txBody>
      </p:sp>
    </p:spTree>
    <p:extLst>
      <p:ext uri="{BB962C8B-B14F-4D97-AF65-F5344CB8AC3E}">
        <p14:creationId xmlns:p14="http://schemas.microsoft.com/office/powerpoint/2010/main" val="20988761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2026-09-09T16:13:13.3410000Z</dcterms:created>
  <dcterms:modified xsi:type="dcterms:W3CDTF">2026-09-09T16:13:13.3410000Z</dcterms:modified>
</coreProperties>
</file>