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6c2f222a2d94eb8" /><Relationship Type="http://schemas.openxmlformats.org/officeDocument/2006/relationships/extended-properties" Target="/docProps/app.xml" Id="R2f90a834d6fe47f3" /><Relationship Type="http://schemas.openxmlformats.org/officeDocument/2006/relationships/officeDocument" Target="/ppt/presentation.xml" Id="Rcc2cbf896328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45e1585fd4a6a"/>
  </p:sldMasterIdLst>
  <p:notesMasterIdLst>
    <p:notesMasterId xmlns:r="http://schemas.openxmlformats.org/officeDocument/2006/relationships" r:id="Rcb66bfc472ce45e0"/>
  </p:notesMasterIdLst>
  <p:sldIdLst>
    <p:sldId xmlns:r="http://schemas.openxmlformats.org/officeDocument/2006/relationships" id="256" r:id="Rbd9b77af37674d86"/>
    <p:sldId xmlns:r="http://schemas.openxmlformats.org/officeDocument/2006/relationships" id="257" r:id="R6d99b00861cc4f02"/>
    <p:sldId xmlns:r="http://schemas.openxmlformats.org/officeDocument/2006/relationships" id="258" r:id="Rddf0bff2ddc94000"/>
    <p:sldId xmlns:r="http://schemas.openxmlformats.org/officeDocument/2006/relationships" id="259" r:id="Rbdbd9acdf18e44bf"/>
    <p:sldId xmlns:r="http://schemas.openxmlformats.org/officeDocument/2006/relationships" id="260" r:id="Rd61aabbcb0cd499e"/>
    <p:sldId xmlns:r="http://schemas.openxmlformats.org/officeDocument/2006/relationships" id="261" r:id="R88e8dbae8ec9409e"/>
    <p:sldId xmlns:r="http://schemas.openxmlformats.org/officeDocument/2006/relationships" id="262" r:id="R807cd93103a84a7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52e53b65d504112" /><Relationship Type="http://schemas.openxmlformats.org/officeDocument/2006/relationships/slideMaster" Target="/ppt/slideMasters/slideMaster1.xml" Id="R11a45e1585fd4a6a" /><Relationship Type="http://schemas.openxmlformats.org/officeDocument/2006/relationships/notesMaster" Target="/ppt/notesMasters/notesMaster1.xml" Id="Rcb66bfc472ce45e0" /><Relationship Type="http://schemas.openxmlformats.org/officeDocument/2006/relationships/presProps" Target="/ppt/presProps.xml" Id="R7e9db4a29ca0452a" /><Relationship Type="http://schemas.openxmlformats.org/officeDocument/2006/relationships/tableStyles" Target="/ppt/tableStyles.xml" Id="Rf0e6092b3b734aaf" /><Relationship Type="http://schemas.openxmlformats.org/officeDocument/2006/relationships/slide" Target="/ppt/slides/slide1.xml" Id="Rbd9b77af37674d86" /><Relationship Type="http://schemas.openxmlformats.org/officeDocument/2006/relationships/slide" Target="/ppt/slides/slide2.xml" Id="R6d99b00861cc4f02" /><Relationship Type="http://schemas.openxmlformats.org/officeDocument/2006/relationships/slide" Target="/ppt/slides/slide3.xml" Id="Rddf0bff2ddc94000" /><Relationship Type="http://schemas.openxmlformats.org/officeDocument/2006/relationships/slide" Target="/ppt/slides/slide4.xml" Id="Rbdbd9acdf18e44bf" /><Relationship Type="http://schemas.openxmlformats.org/officeDocument/2006/relationships/slide" Target="/ppt/slides/slide5.xml" Id="Rd61aabbcb0cd499e" /><Relationship Type="http://schemas.openxmlformats.org/officeDocument/2006/relationships/slide" Target="/ppt/slides/slide6.xml" Id="R88e8dbae8ec9409e" /><Relationship Type="http://schemas.openxmlformats.org/officeDocument/2006/relationships/slide" Target="/ppt/slides/slide7.xml" Id="R807cd93103a84a7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557f336b388422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1ad7319293f43dd" /><Relationship Type="http://schemas.openxmlformats.org/officeDocument/2006/relationships/notesMaster" Target="/ppt/notesMasters/notesMaster1.xml" Id="R942f14a9fb1443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d7ef2eb6ef74a22" /><Relationship Type="http://schemas.openxmlformats.org/officeDocument/2006/relationships/notesMaster" Target="/ppt/notesMasters/notesMaster1.xml" Id="R7f24ef5accfa4ae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27dc22b67646b7" /><Relationship Type="http://schemas.openxmlformats.org/officeDocument/2006/relationships/notesMaster" Target="/ppt/notesMasters/notesMaster1.xml" Id="R2625435c66164b9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e9ac75fd5e243cd" /><Relationship Type="http://schemas.openxmlformats.org/officeDocument/2006/relationships/notesMaster" Target="/ppt/notesMasters/notesMaster1.xml" Id="R5b742aad1e8d49a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640d627943049f5" /><Relationship Type="http://schemas.openxmlformats.org/officeDocument/2006/relationships/notesMaster" Target="/ppt/notesMasters/notesMaster1.xml" Id="R9347714ba8724f8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1b293fecf9744ee" /><Relationship Type="http://schemas.openxmlformats.org/officeDocument/2006/relationships/notesMaster" Target="/ppt/notesMasters/notesMaster1.xml" Id="R112017ab1dc6480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02f7ea7e8474534" /><Relationship Type="http://schemas.openxmlformats.org/officeDocument/2006/relationships/notesMaster" Target="/ppt/notesMasters/notesMaster1.xml" Id="R3c26b2cad0ab481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这节课阅读绿水青山就是金山银山。我们从教材中的余村故事出发，理解环境与生活、发展的联系，再讨论自己能够做的事情。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PDF页码：68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村里有了收入，为什么还要改变原来的做法？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教材记载，当时村里获得收入，但粉尘和溪水污染也影响了生活。评价发展，不能只看收入，还要看环境和人们的生活条件。注意，封面的青山照片并不是当年污染情况的照片。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PDF页码：[68, 72]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教材介绍，余村关停矿山和水泥厂后，环境逐步改善，后来发展生态旅游和乡村休闲。这个案例展示了一种转变发展方式的路径，并不是说每个村庄都必须照着做旅游。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PDF页码：68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有了好环境，就一定能马上富裕起来吗？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请区分提供条件和自动得到结果。想想当地的实际需求、人的劳动，以及持续保护环境的重要性。暂停视频，说说你的看法。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PDF页码：[68, 72]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好环境是重要条件，但不会自动变成收入。还需要结合当地条件进行规划，通过劳动逐步发展，也要考虑时间和投入。不能为了眼前收益，再次损害环境。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所以要同时思考怎样保护、怎样合理利用。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PDF页码：[68, 72]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教材强调人与自然和谐共生。清洁的空气、水和土地支持着我们的生活。日常可以按需取餐、及时关好水龙头、爱护绿地。发现环境问题，向可信任的成人反映。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PDF页码：72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请用自己的话解释余村为什么转变发展方式，再选择一件减少浪费的小事。例如取餐先适量，不够再添。记录实际做法，看看怎样改进。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教材来源：E:\小学教材_统编人教版\道德与法治_统编版\习近平新时代中国特色社会主义思想学生读本·小学高年级.pdf</a:t>
            </a:r>
          </a:p>
          <a:p xmlns:a="http://schemas.openxmlformats.org/drawingml/2006/main">
            <a:r>
              <a:t>PDF页码：[68, 72]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720b8ecaf493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b6dd3cc4274a1a" /><Relationship Type="http://schemas.openxmlformats.org/officeDocument/2006/relationships/slideLayout" Target="/ppt/slideLayouts/slideLayout1.xml" Id="R9920b0ab6486427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0b0ab6486427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c3489d2f4a86" /><Relationship Type="http://schemas.openxmlformats.org/officeDocument/2006/relationships/image" Target="/ppt/media/image.png" Id="Ra0b821f3dc04456e" /><Relationship Type="http://schemas.openxmlformats.org/officeDocument/2006/relationships/notesSlide" Target="/ppt/notesSlides/notesSlide1.xml" Id="R40d9758fbbe9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1cf19ddc47e0" /><Relationship Type="http://schemas.openxmlformats.org/officeDocument/2006/relationships/notesSlide" Target="/ppt/notesSlides/notesSlide2.xml" Id="R39b216bc0a79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4944cbc1497d" /><Relationship Type="http://schemas.openxmlformats.org/officeDocument/2006/relationships/image" Target="/ppt/media/image2.png" Id="R9a4e905f0f1f4e55" /><Relationship Type="http://schemas.openxmlformats.org/officeDocument/2006/relationships/notesSlide" Target="/ppt/notesSlides/notesSlide3.xml" Id="R7c0230606f25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4dd3746741a0" /><Relationship Type="http://schemas.openxmlformats.org/officeDocument/2006/relationships/notesSlide" Target="/ppt/notesSlides/notesSlide4.xml" Id="Rff0e4e023c17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eb632f2d497d" /><Relationship Type="http://schemas.openxmlformats.org/officeDocument/2006/relationships/notesSlide" Target="/ppt/notesSlides/notesSlide5.xml" Id="R9143bd6f8a2f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2f72b1724d46" /><Relationship Type="http://schemas.openxmlformats.org/officeDocument/2006/relationships/image" Target="/ppt/media/image3.png" Id="R3b8d4827c067437e" /><Relationship Type="http://schemas.openxmlformats.org/officeDocument/2006/relationships/notesSlide" Target="/ppt/notesSlides/notesSlide6.xml" Id="R4f02795a2de0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ee2674974592" /><Relationship Type="http://schemas.openxmlformats.org/officeDocument/2006/relationships/notesSlide" Target="/ppt/notesSlides/notesSlide7.xml" Id="R6a1c16f6d68a488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5D53B87B-1221-4DB1-9E3E-CA2ABA4FA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4BA5BFE8-88E9-4BEE-AE74-05F7E581B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绿水青山就是金山银山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558C7AA-B2BA-4689-8239-71B94C2F9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阅读教材中的余村案例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1A8F7D6E-1018-4467-8A1B-E4AC90D71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理解生态保护与发展的关系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8981DF82-4637-4665-BD6A-F1A6FC70F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讨论日常生活中的绿色行动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b821f3dc04456e"/>
          <a:stretch xmlns:a="http://schemas.openxmlformats.org/drawingml/2006/main"/>
        </p:blipFill>
        <p:spPr>
          <a:xfrm xmlns:a="http://schemas.openxmlformats.org/drawingml/2006/main">
            <a:off x="6560297" y="1949676"/>
            <a:ext cx="4899877" cy="335183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482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348AF316-5514-483B-A42C-0E1FB61FB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BDDEC627-A708-4C99-A384-18DDB63B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余村曾经面临什么问题？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549C3FE7-DC03-4696-82B2-FBA0D5477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教材记载：开矿、采石、做水泥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E0A5BAE-AA71-460F-8601-439CAE5C9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村里获得收入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EA1B189-FC96-4C69-81D5-7951FDE46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同时出现粉尘、溪水污染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C1F8344E-67C8-4E85-A5AB-05A758393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思考：收入能代表全部生活质量吗？</a:t>
            </a:r>
          </a:p>
        </p:txBody>
      </p:sp>
    </p:spTree>
    <p:extLst>
      <p:ext uri="{BB962C8B-B14F-4D97-AF65-F5344CB8AC3E}">
        <p14:creationId xmlns:p14="http://schemas.microsoft.com/office/powerpoint/2010/main" val="15940122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A3F1D64B-F49D-4E00-9122-78ECE4E46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954939A5-1616-477E-A6F5-93275EF26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从关停矿山到新的发展方式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C04269DC-39C9-4380-A693-C21F72BE0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教材记载：余村关停矿山、水泥厂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A9B0D93C-BEA5-4D40-B7AC-75C123C85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环境逐步改善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8685A9D9-ADAC-4999-8043-1ACEB3F4C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后来发展生态旅游与乡村休闲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B01F7F6F-B2DA-47EC-BB85-1322D1E1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案例说明：保护环境可以支持发展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4e905f0f1f4e55"/>
          <a:stretch xmlns:a="http://schemas.openxmlformats.org/drawingml/2006/main"/>
        </p:blipFill>
        <p:spPr>
          <a:xfrm xmlns:a="http://schemas.openxmlformats.org/drawingml/2006/main">
            <a:off x="6560297" y="1949676"/>
            <a:ext cx="4899877" cy="335183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979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82CBEF4A-A8CC-4E08-A6FF-2183B6FF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0495B091-6475-4EBE-BC3A-D59CBAA9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讨论：有好环境就自动富裕吗？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8706560-E9FB-4401-9FD9-AFC5CA5DC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一个地方恢复了青山绿水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735A79D-F6D5-416E-B450-C4DC6DC0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有人说：不用再做其他事情了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B4AC0D68-CB6B-4558-B930-44F6FEE3F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你同意吗？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60AB7F68-9A95-4637-A198-E29394FC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发展还需要考虑哪些条件？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50E0FE4F-F85B-4A1B-8532-AF36198D0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6899343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855A28C-1CC0-4E25-94AA-7B03EBA55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AB0B2782-E77E-4128-B6BA-10BE2057E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参考：好环境是重要条件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E811446E-CCA5-47C1-BB4C-494A644CC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环境改善不会自动变成收入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11BCD9D3-695B-4933-8E94-E26A8E57B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还需要因地制宜、劳动与规划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A009635B-7614-440C-A37F-F81F816E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转变方式需要时间和投入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16C05E20-9F48-4FBB-AA99-05C10ED57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发展过程中继续保护环境</a:t>
            </a:r>
          </a:p>
        </p:txBody>
      </p:sp>
    </p:spTree>
    <p:extLst>
      <p:ext uri="{BB962C8B-B14F-4D97-AF65-F5344CB8AC3E}">
        <p14:creationId xmlns:p14="http://schemas.microsoft.com/office/powerpoint/2010/main" val="4429646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BBAF4CEA-1FD6-44D3-BD53-1CB1CC7EA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B612A16-B3B3-465A-8E0C-1D0F4B75B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人与自然和谐共生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4A9FC688-B577-45D4-AB69-D8E6F8993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清洁空气、水和土地支持生活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CC1F3F3A-D82A-41A0-8D34-7C52840DF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保护生态关系当下，也关系未来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8A50B7A9-2658-440D-8CAA-B7953D250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日常行动：节水、爱护绿地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D70BFC2E-2C78-4B4F-BC79-BA5CDA020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按需取餐，减少食物浪费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8d4827c067437e"/>
          <a:stretch xmlns:a="http://schemas.openxmlformats.org/drawingml/2006/main"/>
        </p:blipFill>
        <p:spPr>
          <a:xfrm xmlns:a="http://schemas.openxmlformats.org/drawingml/2006/main">
            <a:off x="6560297" y="2932098"/>
            <a:ext cx="4899877" cy="138699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9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46AAC61B-C916-4A35-959F-20AE7A46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高年级  思想读本  习近平新时代思想学生读本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D4864513-72C1-41F9-8244-00DAABE2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用一个行动检验理解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F98BB39-728E-4F00-BB7E-023009F73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解释余村为什么转变发展方式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EFDF23F7-F114-4FB5-895D-09EEAE3C1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说出环境与生活的一种联系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65691F4-1E56-4F38-8B1A-A0766259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选择一件减少浪费的小事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EB1D7C9E-5DA0-45B3-AB3D-BD2D1CA61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记录做法，回看是否坚持</a:t>
            </a:r>
          </a:p>
        </p:txBody>
      </p:sp>
    </p:spTree>
    <p:extLst>
      <p:ext uri="{BB962C8B-B14F-4D97-AF65-F5344CB8AC3E}">
        <p14:creationId xmlns:p14="http://schemas.microsoft.com/office/powerpoint/2010/main" val="102640058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2026-09-09T16:18:26.9010000Z</dcterms:created>
  <dcterms:modified xsi:type="dcterms:W3CDTF">2026-09-09T16:18:26.9010000Z</dcterms:modified>
</coreProperties>
</file>